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093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383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308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5166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2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684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2658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99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98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109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16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C364-6387-49BA-9C57-0B452892E126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94A3A-E9DF-4BDE-BC10-A41CE991C3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65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Text Box 5"/>
          <p:cNvSpPr txBox="1">
            <a:spLocks noChangeArrowheads="1"/>
          </p:cNvSpPr>
          <p:nvPr/>
        </p:nvSpPr>
        <p:spPr bwMode="auto">
          <a:xfrm>
            <a:off x="473075" y="2097088"/>
            <a:ext cx="666432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/>
            <a:r>
              <a:rPr lang="zh-CN" altLang="en-US" sz="4000" b="0" dirty="0">
                <a:latin typeface="Tahoma" pitchFamily="34" charset="0"/>
              </a:rPr>
              <a:t>三位数乘两位数的笔算</a:t>
            </a:r>
          </a:p>
        </p:txBody>
      </p:sp>
      <p:sp>
        <p:nvSpPr>
          <p:cNvPr id="230403" name="Rectangle 4"/>
          <p:cNvSpPr txBox="1">
            <a:spLocks noChangeArrowheads="1"/>
          </p:cNvSpPr>
          <p:nvPr/>
        </p:nvSpPr>
        <p:spPr bwMode="auto">
          <a:xfrm>
            <a:off x="-228600" y="2862263"/>
            <a:ext cx="8078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/>
            <a:r>
              <a:rPr lang="zh-CN" altLang="en-US" sz="4000" b="0">
                <a:solidFill>
                  <a:srgbClr val="1C1C1C"/>
                </a:solidFill>
                <a:latin typeface="Arial" pitchFamily="34" charset="0"/>
              </a:rPr>
              <a:t>（因数中间或末尾有</a:t>
            </a:r>
            <a:r>
              <a:rPr lang="en-US" altLang="zh-CN" sz="4000" b="0">
                <a:solidFill>
                  <a:srgbClr val="1C1C1C"/>
                </a:solidFill>
                <a:latin typeface="Arial" pitchFamily="34" charset="0"/>
              </a:rPr>
              <a:t>0</a:t>
            </a:r>
            <a:r>
              <a:rPr lang="zh-CN" altLang="en-US" sz="4000" b="0">
                <a:solidFill>
                  <a:srgbClr val="1C1C1C"/>
                </a:solidFill>
                <a:latin typeface="Arial" pitchFamily="34" charset="0"/>
              </a:rPr>
              <a:t>的乘法）</a:t>
            </a:r>
          </a:p>
        </p:txBody>
      </p:sp>
      <p:sp>
        <p:nvSpPr>
          <p:cNvPr id="230404" name="Rectangle 7"/>
          <p:cNvSpPr txBox="1">
            <a:spLocks noChangeArrowheads="1"/>
          </p:cNvSpPr>
          <p:nvPr/>
        </p:nvSpPr>
        <p:spPr bwMode="auto">
          <a:xfrm>
            <a:off x="1692275" y="889000"/>
            <a:ext cx="52832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600" b="0">
                <a:latin typeface="Arial" pitchFamily="34" charset="0"/>
              </a:rPr>
              <a:t>三位数乘两位数</a:t>
            </a:r>
          </a:p>
        </p:txBody>
      </p:sp>
      <p:pic>
        <p:nvPicPr>
          <p:cNvPr id="230405" name="Picture 4" descr="\\192.168.1.3\临时中转站1_以本人姓名建目录\开发中心-多媒体部\02美术部\晨会文件\04宁煌\人教数学教参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81075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06" name="Rectangle 6"/>
          <p:cNvSpPr>
            <a:spLocks noChangeArrowheads="1"/>
          </p:cNvSpPr>
          <p:nvPr/>
        </p:nvSpPr>
        <p:spPr bwMode="auto">
          <a:xfrm>
            <a:off x="291623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0407" name="Rectangle 7"/>
          <p:cNvSpPr>
            <a:spLocks noChangeArrowheads="1"/>
          </p:cNvSpPr>
          <p:nvPr/>
        </p:nvSpPr>
        <p:spPr bwMode="auto">
          <a:xfrm>
            <a:off x="313213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387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618" name="Group 2"/>
          <p:cNvGraphicFramePr>
            <a:graphicFrameLocks noGrp="1"/>
          </p:cNvGraphicFramePr>
          <p:nvPr/>
        </p:nvGraphicFramePr>
        <p:xfrm>
          <a:off x="900113" y="3000375"/>
          <a:ext cx="2592387" cy="2482850"/>
        </p:xfrm>
        <a:graphic>
          <a:graphicData uri="http://schemas.openxmlformats.org/drawingml/2006/table">
            <a:tbl>
              <a:tblPr/>
              <a:tblGrid>
                <a:gridCol w="1296987"/>
                <a:gridCol w="1295400"/>
              </a:tblGrid>
              <a:tr h="1241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1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83" marR="6858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239629" name="直接连接符 14"/>
          <p:cNvCxnSpPr>
            <a:cxnSpLocks noChangeShapeType="1"/>
          </p:cNvCxnSpPr>
          <p:nvPr/>
        </p:nvCxnSpPr>
        <p:spPr bwMode="auto">
          <a:xfrm flipH="1">
            <a:off x="2197100" y="3000375"/>
            <a:ext cx="1290638" cy="1243013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30" name="直接连接符 15"/>
          <p:cNvCxnSpPr>
            <a:cxnSpLocks noChangeShapeType="1"/>
          </p:cNvCxnSpPr>
          <p:nvPr/>
        </p:nvCxnSpPr>
        <p:spPr bwMode="auto">
          <a:xfrm flipH="1">
            <a:off x="900113" y="3000375"/>
            <a:ext cx="1296987" cy="1241425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31" name="直接连接符 16"/>
          <p:cNvCxnSpPr>
            <a:cxnSpLocks noChangeShapeType="1"/>
          </p:cNvCxnSpPr>
          <p:nvPr/>
        </p:nvCxnSpPr>
        <p:spPr bwMode="auto">
          <a:xfrm flipH="1">
            <a:off x="2190750" y="4241800"/>
            <a:ext cx="1301750" cy="1241425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32" name="直接连接符 17"/>
          <p:cNvCxnSpPr>
            <a:cxnSpLocks noChangeShapeType="1"/>
          </p:cNvCxnSpPr>
          <p:nvPr/>
        </p:nvCxnSpPr>
        <p:spPr bwMode="auto">
          <a:xfrm flipH="1">
            <a:off x="900113" y="4243388"/>
            <a:ext cx="1296987" cy="1239837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9633" name="矩形 18"/>
          <p:cNvSpPr>
            <a:spLocks noChangeArrowheads="1"/>
          </p:cNvSpPr>
          <p:nvPr/>
        </p:nvSpPr>
        <p:spPr bwMode="auto">
          <a:xfrm>
            <a:off x="1366838" y="2497138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4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34" name="矩形 19"/>
          <p:cNvSpPr>
            <a:spLocks noChangeArrowheads="1"/>
          </p:cNvSpPr>
          <p:nvPr/>
        </p:nvSpPr>
        <p:spPr bwMode="auto">
          <a:xfrm>
            <a:off x="2663825" y="2497138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6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35" name="矩形 20"/>
          <p:cNvSpPr>
            <a:spLocks noChangeArrowheads="1"/>
          </p:cNvSpPr>
          <p:nvPr/>
        </p:nvSpPr>
        <p:spPr bwMode="auto">
          <a:xfrm>
            <a:off x="3540125" y="334168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graphicFrame>
        <p:nvGraphicFramePr>
          <p:cNvPr id="239636" name="Group 20"/>
          <p:cNvGraphicFramePr>
            <a:graphicFrameLocks noGrp="1"/>
          </p:cNvGraphicFramePr>
          <p:nvPr/>
        </p:nvGraphicFramePr>
        <p:xfrm>
          <a:off x="4716463" y="3502025"/>
          <a:ext cx="3460750" cy="1800226"/>
        </p:xfrm>
        <a:graphic>
          <a:graphicData uri="http://schemas.openxmlformats.org/drawingml/2006/table">
            <a:tbl>
              <a:tblPr/>
              <a:tblGrid>
                <a:gridCol w="1154112"/>
                <a:gridCol w="1152525"/>
                <a:gridCol w="1154113"/>
              </a:tblGrid>
              <a:tr h="9001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1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itchFamily="34" charset="0"/>
                          <a:ea typeface="楷体_GB2312" pitchFamily="1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en-US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</a:txBody>
                  <a:tcPr marL="68556" marR="6855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9650" name="矩形 16"/>
          <p:cNvSpPr>
            <a:spLocks noChangeArrowheads="1"/>
          </p:cNvSpPr>
          <p:nvPr/>
        </p:nvSpPr>
        <p:spPr bwMode="auto">
          <a:xfrm>
            <a:off x="3540125" y="4603750"/>
            <a:ext cx="3841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5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51" name="矩形 17"/>
          <p:cNvSpPr>
            <a:spLocks noChangeArrowheads="1"/>
          </p:cNvSpPr>
          <p:nvPr/>
        </p:nvSpPr>
        <p:spPr bwMode="auto">
          <a:xfrm>
            <a:off x="984250" y="3035300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2" name="矩形 21"/>
          <p:cNvSpPr>
            <a:spLocks noChangeArrowheads="1"/>
          </p:cNvSpPr>
          <p:nvPr/>
        </p:nvSpPr>
        <p:spPr bwMode="auto">
          <a:xfrm>
            <a:off x="1703388" y="3649663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8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3" name="矩形 22"/>
          <p:cNvSpPr>
            <a:spLocks noChangeArrowheads="1"/>
          </p:cNvSpPr>
          <p:nvPr/>
        </p:nvSpPr>
        <p:spPr bwMode="auto">
          <a:xfrm>
            <a:off x="2282825" y="3035300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4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4" name="矩形 23"/>
          <p:cNvSpPr>
            <a:spLocks noChangeArrowheads="1"/>
          </p:cNvSpPr>
          <p:nvPr/>
        </p:nvSpPr>
        <p:spPr bwMode="auto">
          <a:xfrm>
            <a:off x="3033713" y="3649663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5" name="矩形 24"/>
          <p:cNvSpPr>
            <a:spLocks noChangeArrowheads="1"/>
          </p:cNvSpPr>
          <p:nvPr/>
        </p:nvSpPr>
        <p:spPr bwMode="auto">
          <a:xfrm>
            <a:off x="984250" y="4273550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6" name="矩形 25"/>
          <p:cNvSpPr>
            <a:spLocks noChangeArrowheads="1"/>
          </p:cNvSpPr>
          <p:nvPr/>
        </p:nvSpPr>
        <p:spPr bwMode="auto">
          <a:xfrm>
            <a:off x="1703388" y="4873625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0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7" name="矩形 26"/>
          <p:cNvSpPr>
            <a:spLocks noChangeArrowheads="1"/>
          </p:cNvSpPr>
          <p:nvPr/>
        </p:nvSpPr>
        <p:spPr bwMode="auto">
          <a:xfrm>
            <a:off x="2282825" y="4273550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3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8" name="矩形 27"/>
          <p:cNvSpPr>
            <a:spLocks noChangeArrowheads="1"/>
          </p:cNvSpPr>
          <p:nvPr/>
        </p:nvSpPr>
        <p:spPr bwMode="auto">
          <a:xfrm>
            <a:off x="3033713" y="4873625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0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59" name="矩形 28"/>
          <p:cNvSpPr>
            <a:spLocks noChangeArrowheads="1"/>
          </p:cNvSpPr>
          <p:nvPr/>
        </p:nvSpPr>
        <p:spPr bwMode="auto">
          <a:xfrm>
            <a:off x="2663825" y="539273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0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60" name="矩形 29"/>
          <p:cNvSpPr>
            <a:spLocks noChangeArrowheads="1"/>
          </p:cNvSpPr>
          <p:nvPr/>
        </p:nvSpPr>
        <p:spPr bwMode="auto">
          <a:xfrm>
            <a:off x="1368425" y="539273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5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61" name="矩形 30"/>
          <p:cNvSpPr>
            <a:spLocks noChangeArrowheads="1"/>
          </p:cNvSpPr>
          <p:nvPr/>
        </p:nvSpPr>
        <p:spPr bwMode="auto">
          <a:xfrm>
            <a:off x="468313" y="4603750"/>
            <a:ext cx="3841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4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62" name="矩形 31"/>
          <p:cNvSpPr>
            <a:spLocks noChangeArrowheads="1"/>
          </p:cNvSpPr>
          <p:nvPr/>
        </p:nvSpPr>
        <p:spPr bwMode="auto">
          <a:xfrm>
            <a:off x="468313" y="334168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3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63" name="矩形 32"/>
          <p:cNvSpPr>
            <a:spLocks noChangeArrowheads="1"/>
          </p:cNvSpPr>
          <p:nvPr/>
        </p:nvSpPr>
        <p:spPr bwMode="auto">
          <a:xfrm>
            <a:off x="827088" y="5956300"/>
            <a:ext cx="30527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46×</a:t>
            </a:r>
            <a:r>
              <a:rPr lang="en-US" altLang="zh-CN" sz="3000">
                <a:solidFill>
                  <a:schemeClr val="tx1"/>
                </a:solidFill>
                <a:ea typeface="宋体" pitchFamily="2" charset="-122"/>
              </a:rPr>
              <a:t>75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 sz="3000">
                <a:solidFill>
                  <a:schemeClr val="tx1"/>
                </a:solidFill>
              </a:rPr>
              <a:t>3450</a:t>
            </a:r>
            <a:endParaRPr lang="zh-CN" altLang="en-US" sz="3000">
              <a:solidFill>
                <a:schemeClr val="tx1"/>
              </a:solidFill>
            </a:endParaRPr>
          </a:p>
        </p:txBody>
      </p:sp>
      <p:cxnSp>
        <p:nvCxnSpPr>
          <p:cNvPr id="239664" name="直接连接符 16"/>
          <p:cNvCxnSpPr>
            <a:cxnSpLocks noChangeShapeType="1"/>
          </p:cNvCxnSpPr>
          <p:nvPr/>
        </p:nvCxnSpPr>
        <p:spPr bwMode="auto">
          <a:xfrm flipH="1">
            <a:off x="4716463" y="3511550"/>
            <a:ext cx="1146175" cy="890588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65" name="直接连接符 16"/>
          <p:cNvCxnSpPr>
            <a:cxnSpLocks noChangeShapeType="1"/>
          </p:cNvCxnSpPr>
          <p:nvPr/>
        </p:nvCxnSpPr>
        <p:spPr bwMode="auto">
          <a:xfrm flipH="1">
            <a:off x="5876925" y="3506788"/>
            <a:ext cx="1143000" cy="885825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66" name="直接连接符 16"/>
          <p:cNvCxnSpPr>
            <a:cxnSpLocks noChangeShapeType="1"/>
          </p:cNvCxnSpPr>
          <p:nvPr/>
        </p:nvCxnSpPr>
        <p:spPr bwMode="auto">
          <a:xfrm flipH="1">
            <a:off x="7019925" y="3502025"/>
            <a:ext cx="1152525" cy="890588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67" name="直接连接符 16"/>
          <p:cNvCxnSpPr>
            <a:cxnSpLocks noChangeShapeType="1"/>
          </p:cNvCxnSpPr>
          <p:nvPr/>
        </p:nvCxnSpPr>
        <p:spPr bwMode="auto">
          <a:xfrm flipH="1">
            <a:off x="4716463" y="4397375"/>
            <a:ext cx="1160462" cy="904875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9668" name="直接连接符 16"/>
          <p:cNvCxnSpPr>
            <a:cxnSpLocks noChangeShapeType="1"/>
          </p:cNvCxnSpPr>
          <p:nvPr/>
        </p:nvCxnSpPr>
        <p:spPr bwMode="auto">
          <a:xfrm flipH="1">
            <a:off x="5867400" y="4402138"/>
            <a:ext cx="1152525" cy="900112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9669" name="矩形 56"/>
          <p:cNvSpPr>
            <a:spLocks noChangeArrowheads="1"/>
          </p:cNvSpPr>
          <p:nvPr/>
        </p:nvSpPr>
        <p:spPr bwMode="auto">
          <a:xfrm>
            <a:off x="5154613" y="2997200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3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cxnSp>
        <p:nvCxnSpPr>
          <p:cNvPr id="239670" name="直接连接符 16"/>
          <p:cNvCxnSpPr>
            <a:cxnSpLocks noChangeShapeType="1"/>
          </p:cNvCxnSpPr>
          <p:nvPr/>
        </p:nvCxnSpPr>
        <p:spPr bwMode="auto">
          <a:xfrm flipH="1">
            <a:off x="7019925" y="4402138"/>
            <a:ext cx="1157288" cy="900112"/>
          </a:xfrm>
          <a:prstGeom prst="line">
            <a:avLst/>
          </a:prstGeom>
          <a:noFill/>
          <a:ln w="1270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9671" name="矩形 63"/>
          <p:cNvSpPr>
            <a:spLocks noChangeArrowheads="1"/>
          </p:cNvSpPr>
          <p:nvPr/>
        </p:nvSpPr>
        <p:spPr bwMode="auto">
          <a:xfrm>
            <a:off x="6270625" y="2997200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5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72" name="矩形 64"/>
          <p:cNvSpPr>
            <a:spLocks noChangeArrowheads="1"/>
          </p:cNvSpPr>
          <p:nvPr/>
        </p:nvSpPr>
        <p:spPr bwMode="auto">
          <a:xfrm>
            <a:off x="7386638" y="2997200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73" name="矩形 65"/>
          <p:cNvSpPr>
            <a:spLocks noChangeArrowheads="1"/>
          </p:cNvSpPr>
          <p:nvPr/>
        </p:nvSpPr>
        <p:spPr bwMode="auto">
          <a:xfrm>
            <a:off x="8196263" y="3646488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4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74" name="矩形 66"/>
          <p:cNvSpPr>
            <a:spLocks noChangeArrowheads="1"/>
          </p:cNvSpPr>
          <p:nvPr/>
        </p:nvSpPr>
        <p:spPr bwMode="auto">
          <a:xfrm>
            <a:off x="8196263" y="4510088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6</a:t>
            </a:r>
            <a:endParaRPr lang="zh-CN" altLang="en-US" sz="2800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239675" name="矩形 67"/>
          <p:cNvSpPr>
            <a:spLocks noChangeArrowheads="1"/>
          </p:cNvSpPr>
          <p:nvPr/>
        </p:nvSpPr>
        <p:spPr bwMode="auto">
          <a:xfrm>
            <a:off x="4749800" y="3468688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76" name="矩形 68"/>
          <p:cNvSpPr>
            <a:spLocks noChangeArrowheads="1"/>
          </p:cNvSpPr>
          <p:nvPr/>
        </p:nvSpPr>
        <p:spPr bwMode="auto">
          <a:xfrm>
            <a:off x="5362575" y="387667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77" name="矩形 69"/>
          <p:cNvSpPr>
            <a:spLocks noChangeArrowheads="1"/>
          </p:cNvSpPr>
          <p:nvPr/>
        </p:nvSpPr>
        <p:spPr bwMode="auto">
          <a:xfrm>
            <a:off x="5935663" y="3468688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78" name="矩形 70"/>
          <p:cNvSpPr>
            <a:spLocks noChangeArrowheads="1"/>
          </p:cNvSpPr>
          <p:nvPr/>
        </p:nvSpPr>
        <p:spPr bwMode="auto">
          <a:xfrm>
            <a:off x="6577013" y="387667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0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79" name="矩形 71"/>
          <p:cNvSpPr>
            <a:spLocks noChangeArrowheads="1"/>
          </p:cNvSpPr>
          <p:nvPr/>
        </p:nvSpPr>
        <p:spPr bwMode="auto">
          <a:xfrm>
            <a:off x="7078663" y="350202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0" name="矩形 72"/>
          <p:cNvSpPr>
            <a:spLocks noChangeArrowheads="1"/>
          </p:cNvSpPr>
          <p:nvPr/>
        </p:nvSpPr>
        <p:spPr bwMode="auto">
          <a:xfrm>
            <a:off x="7739063" y="387667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8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1" name="矩形 73"/>
          <p:cNvSpPr>
            <a:spLocks noChangeArrowheads="1"/>
          </p:cNvSpPr>
          <p:nvPr/>
        </p:nvSpPr>
        <p:spPr bwMode="auto">
          <a:xfrm>
            <a:off x="4749800" y="4365625"/>
            <a:ext cx="385763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2" name="矩形 74"/>
          <p:cNvSpPr>
            <a:spLocks noChangeArrowheads="1"/>
          </p:cNvSpPr>
          <p:nvPr/>
        </p:nvSpPr>
        <p:spPr bwMode="auto">
          <a:xfrm>
            <a:off x="5360988" y="4740275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8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3" name="矩形 75"/>
          <p:cNvSpPr>
            <a:spLocks noChangeArrowheads="1"/>
          </p:cNvSpPr>
          <p:nvPr/>
        </p:nvSpPr>
        <p:spPr bwMode="auto">
          <a:xfrm>
            <a:off x="5935663" y="4365625"/>
            <a:ext cx="385762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3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4" name="矩形 76"/>
          <p:cNvSpPr>
            <a:spLocks noChangeArrowheads="1"/>
          </p:cNvSpPr>
          <p:nvPr/>
        </p:nvSpPr>
        <p:spPr bwMode="auto">
          <a:xfrm>
            <a:off x="6577013" y="474027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0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5" name="矩形 77"/>
          <p:cNvSpPr>
            <a:spLocks noChangeArrowheads="1"/>
          </p:cNvSpPr>
          <p:nvPr/>
        </p:nvSpPr>
        <p:spPr bwMode="auto">
          <a:xfrm>
            <a:off x="7078663" y="436562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4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6" name="矩形 78"/>
          <p:cNvSpPr>
            <a:spLocks noChangeArrowheads="1"/>
          </p:cNvSpPr>
          <p:nvPr/>
        </p:nvSpPr>
        <p:spPr bwMode="auto">
          <a:xfrm>
            <a:off x="7739063" y="4740275"/>
            <a:ext cx="384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</a:t>
            </a:r>
            <a:endParaRPr lang="zh-CN" altLang="en-US" sz="2800">
              <a:latin typeface="Arial" pitchFamily="34" charset="0"/>
            </a:endParaRPr>
          </a:p>
        </p:txBody>
      </p:sp>
      <p:sp>
        <p:nvSpPr>
          <p:cNvPr id="239687" name="矩形 79"/>
          <p:cNvSpPr>
            <a:spLocks noChangeArrowheads="1"/>
          </p:cNvSpPr>
          <p:nvPr/>
        </p:nvSpPr>
        <p:spPr bwMode="auto">
          <a:xfrm>
            <a:off x="7386638" y="5245100"/>
            <a:ext cx="384175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2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88" name="矩形 80"/>
          <p:cNvSpPr>
            <a:spLocks noChangeArrowheads="1"/>
          </p:cNvSpPr>
          <p:nvPr/>
        </p:nvSpPr>
        <p:spPr bwMode="auto">
          <a:xfrm>
            <a:off x="6270625" y="5230813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2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89" name="矩形 81"/>
          <p:cNvSpPr>
            <a:spLocks noChangeArrowheads="1"/>
          </p:cNvSpPr>
          <p:nvPr/>
        </p:nvSpPr>
        <p:spPr bwMode="auto">
          <a:xfrm>
            <a:off x="5154613" y="5230813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4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90" name="矩形 82"/>
          <p:cNvSpPr>
            <a:spLocks noChangeArrowheads="1"/>
          </p:cNvSpPr>
          <p:nvPr/>
        </p:nvSpPr>
        <p:spPr bwMode="auto">
          <a:xfrm>
            <a:off x="4316413" y="451008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6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91" name="矩形 83"/>
          <p:cNvSpPr>
            <a:spLocks noChangeArrowheads="1"/>
          </p:cNvSpPr>
          <p:nvPr/>
        </p:nvSpPr>
        <p:spPr bwMode="auto">
          <a:xfrm>
            <a:off x="4316413" y="3646488"/>
            <a:ext cx="3841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C00000"/>
                </a:solidFill>
                <a:latin typeface="Arial" pitchFamily="34" charset="0"/>
              </a:rPr>
              <a:t>1</a:t>
            </a:r>
            <a:endParaRPr lang="zh-CN" altLang="en-US" sz="280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239692" name="矩形 84"/>
          <p:cNvSpPr>
            <a:spLocks noChangeArrowheads="1"/>
          </p:cNvSpPr>
          <p:nvPr/>
        </p:nvSpPr>
        <p:spPr bwMode="auto">
          <a:xfrm>
            <a:off x="4716463" y="5956300"/>
            <a:ext cx="36274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357×</a:t>
            </a:r>
            <a:r>
              <a:rPr lang="en-US" altLang="zh-CN" sz="3000">
                <a:solidFill>
                  <a:schemeClr val="tx1"/>
                </a:solidFill>
                <a:ea typeface="宋体" pitchFamily="2" charset="-122"/>
              </a:rPr>
              <a:t>46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 sz="3000">
                <a:solidFill>
                  <a:schemeClr val="tx1"/>
                </a:solidFill>
              </a:rPr>
              <a:t>16422</a:t>
            </a:r>
            <a:endParaRPr lang="zh-CN" altLang="en-US" sz="3000">
              <a:solidFill>
                <a:schemeClr val="tx1"/>
              </a:solidFill>
            </a:endParaRPr>
          </a:p>
        </p:txBody>
      </p:sp>
      <p:sp>
        <p:nvSpPr>
          <p:cNvPr id="239693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grpSp>
        <p:nvGrpSpPr>
          <p:cNvPr id="239694" name="Group 100"/>
          <p:cNvGrpSpPr>
            <a:grpSpLocks/>
          </p:cNvGrpSpPr>
          <p:nvPr/>
        </p:nvGrpSpPr>
        <p:grpSpPr bwMode="auto">
          <a:xfrm>
            <a:off x="4356100" y="1247775"/>
            <a:ext cx="4494213" cy="1619250"/>
            <a:chOff x="0" y="0"/>
            <a:chExt cx="2831" cy="1020"/>
          </a:xfrm>
        </p:grpSpPr>
        <p:sp>
          <p:nvSpPr>
            <p:cNvPr id="239695" name="AutoShape 27"/>
            <p:cNvSpPr>
              <a:spLocks noChangeArrowheads="1"/>
            </p:cNvSpPr>
            <p:nvPr/>
          </p:nvSpPr>
          <p:spPr bwMode="auto">
            <a:xfrm>
              <a:off x="0" y="58"/>
              <a:ext cx="2102" cy="590"/>
            </a:xfrm>
            <a:prstGeom prst="wedgeRoundRectCallout">
              <a:avLst>
                <a:gd name="adj1" fmla="val 55847"/>
                <a:gd name="adj2" fmla="val -5023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你能仿照刚才的例子算出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“</a:t>
              </a:r>
              <a:r>
                <a:rPr lang="en-US" altLang="zh-CN" sz="2000">
                  <a:solidFill>
                    <a:schemeClr val="tx1"/>
                  </a:solidFill>
                </a:rPr>
                <a:t>357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×</a:t>
              </a:r>
              <a:r>
                <a:rPr lang="en-US" altLang="zh-CN" sz="2000">
                  <a:solidFill>
                    <a:schemeClr val="tx1"/>
                  </a:solidFill>
                </a:rPr>
                <a:t>46</a:t>
              </a:r>
              <a:r>
                <a:rPr lang="zh-CN" altLang="en-US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”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的积吗？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239696" name="Picture 99" descr="1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1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9697" name="TextBox 60"/>
          <p:cNvSpPr txBox="1">
            <a:spLocks noChangeArrowheads="1"/>
          </p:cNvSpPr>
          <p:nvPr/>
        </p:nvSpPr>
        <p:spPr bwMode="auto">
          <a:xfrm>
            <a:off x="792163" y="1692275"/>
            <a:ext cx="782637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4.</a:t>
            </a:r>
            <a:endParaRPr lang="zh-CN" altLang="en-US" sz="3000">
              <a:solidFill>
                <a:schemeClr val="tx1"/>
              </a:solidFill>
            </a:endParaRPr>
          </a:p>
        </p:txBody>
      </p:sp>
      <p:grpSp>
        <p:nvGrpSpPr>
          <p:cNvPr id="239698" name="Group 98"/>
          <p:cNvGrpSpPr>
            <a:grpSpLocks/>
          </p:cNvGrpSpPr>
          <p:nvPr/>
        </p:nvGrpSpPr>
        <p:grpSpPr bwMode="auto">
          <a:xfrm>
            <a:off x="2509838" y="1252538"/>
            <a:ext cx="6340475" cy="1619250"/>
            <a:chOff x="0" y="0"/>
            <a:chExt cx="3994" cy="1020"/>
          </a:xfrm>
        </p:grpSpPr>
        <p:sp>
          <p:nvSpPr>
            <p:cNvPr id="239699" name="AutoShape 27"/>
            <p:cNvSpPr>
              <a:spLocks noChangeArrowheads="1"/>
            </p:cNvSpPr>
            <p:nvPr/>
          </p:nvSpPr>
          <p:spPr bwMode="auto">
            <a:xfrm>
              <a:off x="0" y="55"/>
              <a:ext cx="3265" cy="589"/>
            </a:xfrm>
            <a:prstGeom prst="wedgeRoundRectCallout">
              <a:avLst>
                <a:gd name="adj1" fmla="val 53801"/>
                <a:gd name="adj2" fmla="val -585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/>
                <a:t>15</a:t>
              </a:r>
              <a:r>
                <a:rPr lang="zh-CN" altLang="en-US" sz="2000">
                  <a:latin typeface="楷体_GB2312" pitchFamily="1" charset="-122"/>
                </a:rPr>
                <a:t>世纪意大利的一本算术书中介绍了一种</a:t>
              </a:r>
              <a:endParaRPr lang="en-US" altLang="zh-CN" sz="2000"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latin typeface="楷体_GB2312" pitchFamily="1" charset="-122"/>
                </a:rPr>
                <a:t>“格子乘法”。我们一起来看一看！</a:t>
              </a:r>
              <a:endParaRPr lang="en-US" altLang="zh-CN" sz="2000">
                <a:latin typeface="楷体_GB2312" pitchFamily="1" charset="-122"/>
              </a:endParaRPr>
            </a:p>
          </p:txBody>
        </p:sp>
        <p:pic>
          <p:nvPicPr>
            <p:cNvPr id="239700" name="Picture 97" descr="10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4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533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9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9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9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9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9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9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9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9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39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9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9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9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9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9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39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9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39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39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239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3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39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9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9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39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3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39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 nodeType="clickPar">
                      <p:stCondLst>
                        <p:cond delay="indefinite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3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 nodeType="clickPar">
                      <p:stCondLst>
                        <p:cond delay="indefinite"/>
                      </p:stCondLst>
                      <p:childTnLst>
                        <p:par>
                          <p:cTn id="1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39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 nodeType="clickPar">
                      <p:stCondLst>
                        <p:cond delay="indefinite"/>
                      </p:stCondLst>
                      <p:childTnLst>
                        <p:par>
                          <p:cTn id="1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39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3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 nodeType="clickPar">
                      <p:stCondLst>
                        <p:cond delay="indefinite"/>
                      </p:stCondLst>
                      <p:childTnLst>
                        <p:par>
                          <p:cTn id="1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39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 nodeType="clickPar">
                      <p:stCondLst>
                        <p:cond delay="indefinite"/>
                      </p:stCondLst>
                      <p:childTnLst>
                        <p:par>
                          <p:cTn id="1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239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39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 nodeType="clickPar">
                      <p:stCondLst>
                        <p:cond delay="indefinite"/>
                      </p:stCondLst>
                      <p:childTnLst>
                        <p:par>
                          <p:cTn id="1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39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39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39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39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 nodeType="clickPar">
                      <p:stCondLst>
                        <p:cond delay="indefinite"/>
                      </p:stCondLst>
                      <p:childTnLst>
                        <p:par>
                          <p:cTn id="1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39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23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 nodeType="clickPar">
                      <p:stCondLst>
                        <p:cond delay="indefinite"/>
                      </p:stCondLst>
                      <p:childTnLst>
                        <p:par>
                          <p:cTn id="1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239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39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 nodeType="clickPar">
                      <p:stCondLst>
                        <p:cond delay="indefinite"/>
                      </p:stCondLst>
                      <p:childTnLst>
                        <p:par>
                          <p:cTn id="1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239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239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239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 nodeType="clickPar">
                      <p:stCondLst>
                        <p:cond delay="indefinite"/>
                      </p:stCondLst>
                      <p:childTnLst>
                        <p:par>
                          <p:cTn id="2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239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 nodeType="clickPar">
                      <p:stCondLst>
                        <p:cond delay="indefinite"/>
                      </p:stCondLst>
                      <p:childTnLst>
                        <p:par>
                          <p:cTn id="2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39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 nodeType="clickPar">
                      <p:stCondLst>
                        <p:cond delay="indefinite"/>
                      </p:stCondLst>
                      <p:childTnLst>
                        <p:par>
                          <p:cTn id="2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239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 nodeType="clickPar">
                      <p:stCondLst>
                        <p:cond delay="indefinite"/>
                      </p:stCondLst>
                      <p:childTnLst>
                        <p:par>
                          <p:cTn id="2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239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 nodeType="clickPar">
                      <p:stCondLst>
                        <p:cond delay="indefinite"/>
                      </p:stCondLst>
                      <p:childTnLst>
                        <p:par>
                          <p:cTn id="2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239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633" grpId="0" autoUpdateAnimBg="0"/>
      <p:bldP spid="239634" grpId="0" autoUpdateAnimBg="0"/>
      <p:bldP spid="239635" grpId="0" autoUpdateAnimBg="0"/>
      <p:bldP spid="239650" grpId="0" autoUpdateAnimBg="0"/>
      <p:bldP spid="239651" grpId="0" autoUpdateAnimBg="0"/>
      <p:bldP spid="239652" grpId="0" autoUpdateAnimBg="0"/>
      <p:bldP spid="239653" grpId="0" autoUpdateAnimBg="0"/>
      <p:bldP spid="239654" grpId="0" autoUpdateAnimBg="0"/>
      <p:bldP spid="239655" grpId="0" autoUpdateAnimBg="0"/>
      <p:bldP spid="239656" grpId="0" autoUpdateAnimBg="0"/>
      <p:bldP spid="239657" grpId="0" autoUpdateAnimBg="0"/>
      <p:bldP spid="239658" grpId="0" autoUpdateAnimBg="0"/>
      <p:bldP spid="239659" grpId="0" autoUpdateAnimBg="0"/>
      <p:bldP spid="239660" grpId="0" autoUpdateAnimBg="0"/>
      <p:bldP spid="239661" grpId="0" autoUpdateAnimBg="0"/>
      <p:bldP spid="239662" grpId="0" autoUpdateAnimBg="0"/>
      <p:bldP spid="239663" grpId="0" autoUpdateAnimBg="0"/>
      <p:bldP spid="239669" grpId="0" autoUpdateAnimBg="0"/>
      <p:bldP spid="239671" grpId="0" autoUpdateAnimBg="0"/>
      <p:bldP spid="239672" grpId="0" autoUpdateAnimBg="0"/>
      <p:bldP spid="239673" grpId="0" autoUpdateAnimBg="0"/>
      <p:bldP spid="239674" grpId="0" autoUpdateAnimBg="0"/>
      <p:bldP spid="239675" grpId="0" autoUpdateAnimBg="0"/>
      <p:bldP spid="239676" grpId="0" autoUpdateAnimBg="0"/>
      <p:bldP spid="239677" grpId="0" autoUpdateAnimBg="0"/>
      <p:bldP spid="239678" grpId="0" autoUpdateAnimBg="0"/>
      <p:bldP spid="239679" grpId="0" autoUpdateAnimBg="0"/>
      <p:bldP spid="239680" grpId="0" autoUpdateAnimBg="0"/>
      <p:bldP spid="239681" grpId="0" autoUpdateAnimBg="0"/>
      <p:bldP spid="239682" grpId="0" autoUpdateAnimBg="0"/>
      <p:bldP spid="239683" grpId="0" autoUpdateAnimBg="0"/>
      <p:bldP spid="239684" grpId="0" autoUpdateAnimBg="0"/>
      <p:bldP spid="239685" grpId="0" autoUpdateAnimBg="0"/>
      <p:bldP spid="239686" grpId="0" autoUpdateAnimBg="0"/>
      <p:bldP spid="239687" grpId="0" autoUpdateAnimBg="0"/>
      <p:bldP spid="239688" grpId="0" autoUpdateAnimBg="0"/>
      <p:bldP spid="239689" grpId="0" autoUpdateAnimBg="0"/>
      <p:bldP spid="239690" grpId="0" autoUpdateAnimBg="0"/>
      <p:bldP spid="239691" grpId="0" autoUpdateAnimBg="0"/>
      <p:bldP spid="23969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标题 5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四、布置作业</a:t>
            </a:r>
          </a:p>
        </p:txBody>
      </p:sp>
      <p:sp>
        <p:nvSpPr>
          <p:cNvPr id="240643" name="标题 5"/>
          <p:cNvSpPr txBox="1">
            <a:spLocks noChangeArrowheads="1"/>
          </p:cNvSpPr>
          <p:nvPr/>
        </p:nvSpPr>
        <p:spPr bwMode="auto">
          <a:xfrm>
            <a:off x="906463" y="2111375"/>
            <a:ext cx="6985000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/>
              <a:t>第</a:t>
            </a:r>
            <a:r>
              <a:rPr lang="en-US" altLang="zh-CN" sz="3200">
                <a:latin typeface="Arial" pitchFamily="34" charset="0"/>
              </a:rPr>
              <a:t>49</a:t>
            </a:r>
            <a:r>
              <a:rPr lang="zh-CN" altLang="en-US" sz="3200"/>
              <a:t>页练习八，第</a:t>
            </a:r>
            <a:r>
              <a:rPr lang="en-US" altLang="zh-CN" sz="3200">
                <a:latin typeface="Arial" pitchFamily="34" charset="0"/>
              </a:rPr>
              <a:t>4</a:t>
            </a:r>
            <a:r>
              <a:rPr lang="zh-CN" altLang="en-US" sz="3200"/>
              <a:t>～</a:t>
            </a:r>
            <a:r>
              <a:rPr lang="en-US" altLang="zh-CN" sz="3200">
                <a:latin typeface="Arial" pitchFamily="34" charset="0"/>
              </a:rPr>
              <a:t>7</a:t>
            </a:r>
            <a:r>
              <a:rPr lang="zh-CN" altLang="en-US" sz="3200"/>
              <a:t>题。</a:t>
            </a:r>
            <a:endParaRPr lang="en-US" altLang="zh-CN" sz="320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99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Box 3"/>
          <p:cNvSpPr txBox="1">
            <a:spLocks noChangeArrowheads="1"/>
          </p:cNvSpPr>
          <p:nvPr/>
        </p:nvSpPr>
        <p:spPr bwMode="auto">
          <a:xfrm>
            <a:off x="1616075" y="2224088"/>
            <a:ext cx="43926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>
                <a:latin typeface="Arial" pitchFamily="34" charset="0"/>
              </a:rPr>
              <a:t>积的变化规律</a:t>
            </a:r>
          </a:p>
        </p:txBody>
      </p:sp>
      <p:sp>
        <p:nvSpPr>
          <p:cNvPr id="241667" name="Rectangle 7"/>
          <p:cNvSpPr txBox="1">
            <a:spLocks noChangeArrowheads="1"/>
          </p:cNvSpPr>
          <p:nvPr/>
        </p:nvSpPr>
        <p:spPr bwMode="auto">
          <a:xfrm>
            <a:off x="1692275" y="889000"/>
            <a:ext cx="52832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600" b="0">
                <a:latin typeface="Arial" pitchFamily="34" charset="0"/>
              </a:rPr>
              <a:t>三位数乘两位数</a:t>
            </a:r>
          </a:p>
        </p:txBody>
      </p:sp>
      <p:pic>
        <p:nvPicPr>
          <p:cNvPr id="241668" name="Picture 4" descr="\\192.168.1.3\临时中转站1_以本人姓名建目录\开发中心-多媒体部\02美术部\晨会文件\04宁煌\人教数学教参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81075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1669" name="Rectangle 5"/>
          <p:cNvSpPr>
            <a:spLocks noChangeArrowheads="1"/>
          </p:cNvSpPr>
          <p:nvPr/>
        </p:nvSpPr>
        <p:spPr bwMode="auto">
          <a:xfrm>
            <a:off x="3203575" y="47196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1670" name="Rectangle 6"/>
          <p:cNvSpPr>
            <a:spLocks noChangeArrowheads="1"/>
          </p:cNvSpPr>
          <p:nvPr/>
        </p:nvSpPr>
        <p:spPr bwMode="auto">
          <a:xfrm>
            <a:off x="3419475" y="49355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529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9"/>
          <p:cNvSpPr txBox="1">
            <a:spLocks noChangeArrowheads="1"/>
          </p:cNvSpPr>
          <p:nvPr/>
        </p:nvSpPr>
        <p:spPr bwMode="auto">
          <a:xfrm>
            <a:off x="2290763" y="2379663"/>
            <a:ext cx="18002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691" name="Text Box 10"/>
          <p:cNvSpPr txBox="1">
            <a:spLocks noChangeArrowheads="1"/>
          </p:cNvSpPr>
          <p:nvPr/>
        </p:nvSpPr>
        <p:spPr bwMode="auto">
          <a:xfrm>
            <a:off x="2103438" y="3170238"/>
            <a:ext cx="15843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692" name="Text Box 11"/>
          <p:cNvSpPr txBox="1">
            <a:spLocks noChangeArrowheads="1"/>
          </p:cNvSpPr>
          <p:nvPr/>
        </p:nvSpPr>
        <p:spPr bwMode="auto">
          <a:xfrm>
            <a:off x="1816100" y="3967163"/>
            <a:ext cx="18002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 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693" name="Text Box 14"/>
          <p:cNvSpPr txBox="1">
            <a:spLocks noChangeArrowheads="1"/>
          </p:cNvSpPr>
          <p:nvPr/>
        </p:nvSpPr>
        <p:spPr bwMode="auto">
          <a:xfrm>
            <a:off x="5926138" y="3170238"/>
            <a:ext cx="15065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694" name="Text Box 15"/>
          <p:cNvSpPr txBox="1">
            <a:spLocks noChangeArrowheads="1"/>
          </p:cNvSpPr>
          <p:nvPr/>
        </p:nvSpPr>
        <p:spPr bwMode="auto">
          <a:xfrm>
            <a:off x="6126163" y="3967163"/>
            <a:ext cx="130651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5×4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695" name="Text Box 18"/>
          <p:cNvSpPr txBox="1">
            <a:spLocks noChangeArrowheads="1"/>
          </p:cNvSpPr>
          <p:nvPr/>
        </p:nvSpPr>
        <p:spPr bwMode="auto">
          <a:xfrm>
            <a:off x="3395663" y="2379663"/>
            <a:ext cx="1316037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12</a:t>
            </a:r>
          </a:p>
        </p:txBody>
      </p:sp>
      <p:sp>
        <p:nvSpPr>
          <p:cNvPr id="242696" name="Text Box 19"/>
          <p:cNvSpPr txBox="1">
            <a:spLocks noChangeArrowheads="1"/>
          </p:cNvSpPr>
          <p:nvPr/>
        </p:nvSpPr>
        <p:spPr bwMode="auto">
          <a:xfrm>
            <a:off x="3395663" y="3170238"/>
            <a:ext cx="172720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120</a:t>
            </a:r>
          </a:p>
        </p:txBody>
      </p:sp>
      <p:sp>
        <p:nvSpPr>
          <p:cNvPr id="242697" name="Text Box 23"/>
          <p:cNvSpPr txBox="1">
            <a:spLocks noChangeArrowheads="1"/>
          </p:cNvSpPr>
          <p:nvPr/>
        </p:nvSpPr>
        <p:spPr bwMode="auto">
          <a:xfrm>
            <a:off x="7280275" y="2379663"/>
            <a:ext cx="7477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80</a:t>
            </a:r>
          </a:p>
        </p:txBody>
      </p:sp>
      <p:sp>
        <p:nvSpPr>
          <p:cNvPr id="242698" name="Text Box 24"/>
          <p:cNvSpPr txBox="1">
            <a:spLocks noChangeArrowheads="1"/>
          </p:cNvSpPr>
          <p:nvPr/>
        </p:nvSpPr>
        <p:spPr bwMode="auto">
          <a:xfrm>
            <a:off x="7280275" y="3170238"/>
            <a:ext cx="7477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40</a:t>
            </a:r>
          </a:p>
        </p:txBody>
      </p:sp>
      <p:sp>
        <p:nvSpPr>
          <p:cNvPr id="242699" name="Text Box 25"/>
          <p:cNvSpPr txBox="1">
            <a:spLocks noChangeArrowheads="1"/>
          </p:cNvSpPr>
          <p:nvPr/>
        </p:nvSpPr>
        <p:spPr bwMode="auto">
          <a:xfrm>
            <a:off x="3395663" y="3967163"/>
            <a:ext cx="985837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1200</a:t>
            </a:r>
          </a:p>
        </p:txBody>
      </p:sp>
      <p:sp>
        <p:nvSpPr>
          <p:cNvPr id="242700" name="Text Box 26"/>
          <p:cNvSpPr txBox="1">
            <a:spLocks noChangeArrowheads="1"/>
          </p:cNvSpPr>
          <p:nvPr/>
        </p:nvSpPr>
        <p:spPr bwMode="auto">
          <a:xfrm>
            <a:off x="7280275" y="3967163"/>
            <a:ext cx="747713" cy="60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20</a:t>
            </a:r>
          </a:p>
        </p:txBody>
      </p:sp>
      <p:sp>
        <p:nvSpPr>
          <p:cNvPr id="242701" name="Text Box 27"/>
          <p:cNvSpPr txBox="1">
            <a:spLocks noChangeArrowheads="1"/>
          </p:cNvSpPr>
          <p:nvPr/>
        </p:nvSpPr>
        <p:spPr bwMode="auto">
          <a:xfrm>
            <a:off x="5675313" y="2379663"/>
            <a:ext cx="2889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endParaRPr lang="zh-CN" altLang="en-US" sz="2800">
              <a:latin typeface="Arial" pitchFamily="34" charset="0"/>
            </a:endParaRPr>
          </a:p>
        </p:txBody>
      </p:sp>
      <p:sp>
        <p:nvSpPr>
          <p:cNvPr id="242702" name="Text Box 28"/>
          <p:cNvSpPr txBox="1">
            <a:spLocks noChangeArrowheads="1"/>
          </p:cNvSpPr>
          <p:nvPr/>
        </p:nvSpPr>
        <p:spPr bwMode="auto">
          <a:xfrm>
            <a:off x="5926138" y="2379663"/>
            <a:ext cx="158432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2703" name="Text Box 4"/>
          <p:cNvSpPr txBox="1">
            <a:spLocks noChangeArrowheads="1"/>
          </p:cNvSpPr>
          <p:nvPr/>
        </p:nvSpPr>
        <p:spPr bwMode="auto">
          <a:xfrm>
            <a:off x="1331913" y="2379663"/>
            <a:ext cx="1871662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2704" name="Text Box 4"/>
          <p:cNvSpPr txBox="1">
            <a:spLocks noChangeArrowheads="1"/>
          </p:cNvSpPr>
          <p:nvPr/>
        </p:nvSpPr>
        <p:spPr bwMode="auto">
          <a:xfrm>
            <a:off x="4989513" y="2379663"/>
            <a:ext cx="2281237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2705" name="Text Box 8"/>
          <p:cNvSpPr txBox="1">
            <a:spLocks noChangeArrowheads="1"/>
          </p:cNvSpPr>
          <p:nvPr/>
        </p:nvSpPr>
        <p:spPr bwMode="auto">
          <a:xfrm>
            <a:off x="1042988" y="1619250"/>
            <a:ext cx="2806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口算。</a:t>
            </a:r>
          </a:p>
        </p:txBody>
      </p:sp>
      <p:sp>
        <p:nvSpPr>
          <p:cNvPr id="24270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一、复习导入</a:t>
            </a:r>
          </a:p>
        </p:txBody>
      </p:sp>
      <p:sp>
        <p:nvSpPr>
          <p:cNvPr id="242707" name="Rectangle 19"/>
          <p:cNvSpPr>
            <a:spLocks noChangeArrowheads="1"/>
          </p:cNvSpPr>
          <p:nvPr/>
        </p:nvSpPr>
        <p:spPr bwMode="auto">
          <a:xfrm>
            <a:off x="3203575" y="47196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2708" name="Rectangle 20"/>
          <p:cNvSpPr>
            <a:spLocks noChangeArrowheads="1"/>
          </p:cNvSpPr>
          <p:nvPr/>
        </p:nvSpPr>
        <p:spPr bwMode="auto">
          <a:xfrm>
            <a:off x="3419475" y="49355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2709" name="Rectangle 21"/>
          <p:cNvSpPr>
            <a:spLocks noChangeArrowheads="1"/>
          </p:cNvSpPr>
          <p:nvPr/>
        </p:nvSpPr>
        <p:spPr bwMode="auto">
          <a:xfrm>
            <a:off x="3635375" y="51514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2710" name="Rectangle 22"/>
          <p:cNvSpPr>
            <a:spLocks noChangeArrowheads="1"/>
          </p:cNvSpPr>
          <p:nvPr/>
        </p:nvSpPr>
        <p:spPr bwMode="auto">
          <a:xfrm>
            <a:off x="3851275" y="53673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2711" name="Rectangle 23"/>
          <p:cNvSpPr>
            <a:spLocks noChangeArrowheads="1"/>
          </p:cNvSpPr>
          <p:nvPr/>
        </p:nvSpPr>
        <p:spPr bwMode="auto">
          <a:xfrm>
            <a:off x="4067175" y="5583238"/>
            <a:ext cx="666750" cy="128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79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5" grpId="0" autoUpdateAnimBg="0"/>
      <p:bldP spid="242696" grpId="0" autoUpdateAnimBg="0"/>
      <p:bldP spid="242697" grpId="0" autoUpdateAnimBg="0"/>
      <p:bldP spid="242698" grpId="0" autoUpdateAnimBg="0"/>
      <p:bldP spid="242699" grpId="0" autoUpdateAnimBg="0"/>
      <p:bldP spid="24270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6" descr="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663" y="2732088"/>
            <a:ext cx="69818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715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sp>
        <p:nvSpPr>
          <p:cNvPr id="243716" name="Rectangle 7"/>
          <p:cNvSpPr>
            <a:spLocks noChangeArrowheads="1"/>
          </p:cNvSpPr>
          <p:nvPr/>
        </p:nvSpPr>
        <p:spPr bwMode="auto">
          <a:xfrm>
            <a:off x="1004888" y="1663700"/>
            <a:ext cx="7377112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zh-CN" altLang="en-US" sz="3000"/>
              <a:t>观察下面两组题，说一说你发现了什么。</a:t>
            </a:r>
          </a:p>
        </p:txBody>
      </p:sp>
    </p:spTree>
    <p:extLst>
      <p:ext uri="{BB962C8B-B14F-4D97-AF65-F5344CB8AC3E}">
        <p14:creationId xmlns:p14="http://schemas.microsoft.com/office/powerpoint/2010/main" val="1541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73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288925"/>
            <a:ext cx="8362950" cy="628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8371429" imgH="6279513"/>
        </mc:Choice>
        <mc:Fallback>
          <p:control name="ShockwaveFlash1" r:id="rId2" imgW="8371429" imgH="6279513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14490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sp>
        <p:nvSpPr>
          <p:cNvPr id="245763" name="Text Box 9"/>
          <p:cNvSpPr txBox="1">
            <a:spLocks noChangeArrowheads="1"/>
          </p:cNvSpPr>
          <p:nvPr/>
        </p:nvSpPr>
        <p:spPr bwMode="auto">
          <a:xfrm>
            <a:off x="2211388" y="1671638"/>
            <a:ext cx="2144712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64" name="Text Box 10"/>
          <p:cNvSpPr txBox="1">
            <a:spLocks noChangeArrowheads="1"/>
          </p:cNvSpPr>
          <p:nvPr/>
        </p:nvSpPr>
        <p:spPr bwMode="auto">
          <a:xfrm>
            <a:off x="2014538" y="2386013"/>
            <a:ext cx="1855787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65" name="Text Box 11"/>
          <p:cNvSpPr txBox="1">
            <a:spLocks noChangeArrowheads="1"/>
          </p:cNvSpPr>
          <p:nvPr/>
        </p:nvSpPr>
        <p:spPr bwMode="auto">
          <a:xfrm>
            <a:off x="1727200" y="3105150"/>
            <a:ext cx="2287588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 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66" name="Text Box 19"/>
          <p:cNvSpPr txBox="1">
            <a:spLocks noChangeArrowheads="1"/>
          </p:cNvSpPr>
          <p:nvPr/>
        </p:nvSpPr>
        <p:spPr bwMode="auto">
          <a:xfrm>
            <a:off x="3306763" y="2386013"/>
            <a:ext cx="172720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</a:t>
            </a:r>
          </a:p>
        </p:txBody>
      </p:sp>
      <p:sp>
        <p:nvSpPr>
          <p:cNvPr id="245767" name="Text Box 25"/>
          <p:cNvSpPr txBox="1">
            <a:spLocks noChangeArrowheads="1"/>
          </p:cNvSpPr>
          <p:nvPr/>
        </p:nvSpPr>
        <p:spPr bwMode="auto">
          <a:xfrm>
            <a:off x="3306763" y="3105150"/>
            <a:ext cx="9779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1200</a:t>
            </a:r>
          </a:p>
        </p:txBody>
      </p:sp>
      <p:sp>
        <p:nvSpPr>
          <p:cNvPr id="245768" name="Text Box 4"/>
          <p:cNvSpPr txBox="1">
            <a:spLocks noChangeArrowheads="1"/>
          </p:cNvSpPr>
          <p:nvPr/>
        </p:nvSpPr>
        <p:spPr bwMode="auto">
          <a:xfrm>
            <a:off x="1252538" y="1665288"/>
            <a:ext cx="14478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5769" name="Text Box 18"/>
          <p:cNvSpPr txBox="1">
            <a:spLocks noChangeArrowheads="1"/>
          </p:cNvSpPr>
          <p:nvPr/>
        </p:nvSpPr>
        <p:spPr bwMode="auto">
          <a:xfrm>
            <a:off x="3306763" y="1670050"/>
            <a:ext cx="1316037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</a:t>
            </a:r>
          </a:p>
        </p:txBody>
      </p:sp>
      <p:sp>
        <p:nvSpPr>
          <p:cNvPr id="245770" name="Text Box 14"/>
          <p:cNvSpPr txBox="1">
            <a:spLocks noChangeArrowheads="1"/>
          </p:cNvSpPr>
          <p:nvPr/>
        </p:nvSpPr>
        <p:spPr bwMode="auto">
          <a:xfrm>
            <a:off x="5578475" y="2386013"/>
            <a:ext cx="2017713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71" name="Text Box 15"/>
          <p:cNvSpPr txBox="1">
            <a:spLocks noChangeArrowheads="1"/>
          </p:cNvSpPr>
          <p:nvPr/>
        </p:nvSpPr>
        <p:spPr bwMode="auto">
          <a:xfrm>
            <a:off x="5778500" y="3105150"/>
            <a:ext cx="1692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5×4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72" name="Text Box 23"/>
          <p:cNvSpPr txBox="1">
            <a:spLocks noChangeArrowheads="1"/>
          </p:cNvSpPr>
          <p:nvPr/>
        </p:nvSpPr>
        <p:spPr bwMode="auto">
          <a:xfrm>
            <a:off x="6804025" y="1665288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80</a:t>
            </a:r>
          </a:p>
        </p:txBody>
      </p:sp>
      <p:sp>
        <p:nvSpPr>
          <p:cNvPr id="245773" name="Text Box 24"/>
          <p:cNvSpPr txBox="1">
            <a:spLocks noChangeArrowheads="1"/>
          </p:cNvSpPr>
          <p:nvPr/>
        </p:nvSpPr>
        <p:spPr bwMode="auto">
          <a:xfrm>
            <a:off x="6804025" y="2386013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40</a:t>
            </a:r>
          </a:p>
        </p:txBody>
      </p:sp>
      <p:sp>
        <p:nvSpPr>
          <p:cNvPr id="245774" name="Text Box 26"/>
          <p:cNvSpPr txBox="1">
            <a:spLocks noChangeArrowheads="1"/>
          </p:cNvSpPr>
          <p:nvPr/>
        </p:nvSpPr>
        <p:spPr bwMode="auto">
          <a:xfrm>
            <a:off x="6804025" y="3105150"/>
            <a:ext cx="67945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20</a:t>
            </a:r>
          </a:p>
        </p:txBody>
      </p:sp>
      <p:sp>
        <p:nvSpPr>
          <p:cNvPr id="245775" name="Text Box 28"/>
          <p:cNvSpPr txBox="1">
            <a:spLocks noChangeArrowheads="1"/>
          </p:cNvSpPr>
          <p:nvPr/>
        </p:nvSpPr>
        <p:spPr bwMode="auto">
          <a:xfrm>
            <a:off x="5578475" y="1673225"/>
            <a:ext cx="1946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5776" name="Text Box 4"/>
          <p:cNvSpPr txBox="1">
            <a:spLocks noChangeArrowheads="1"/>
          </p:cNvSpPr>
          <p:nvPr/>
        </p:nvSpPr>
        <p:spPr bwMode="auto">
          <a:xfrm>
            <a:off x="4613275" y="1666875"/>
            <a:ext cx="14049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5777" name="AutoShape 28"/>
          <p:cNvSpPr>
            <a:spLocks noChangeArrowheads="1"/>
          </p:cNvSpPr>
          <p:nvPr/>
        </p:nvSpPr>
        <p:spPr bwMode="auto">
          <a:xfrm>
            <a:off x="2895600" y="2151063"/>
            <a:ext cx="144463" cy="360362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endParaRPr lang="zh-CN" altLang="en-US" sz="1800" b="0">
              <a:solidFill>
                <a:srgbClr val="000000"/>
              </a:solidFill>
            </a:endParaRPr>
          </a:p>
        </p:txBody>
      </p:sp>
      <p:sp>
        <p:nvSpPr>
          <p:cNvPr id="245778" name="AutoShape 30"/>
          <p:cNvSpPr>
            <a:spLocks noChangeArrowheads="1"/>
          </p:cNvSpPr>
          <p:nvPr/>
        </p:nvSpPr>
        <p:spPr bwMode="auto">
          <a:xfrm>
            <a:off x="3562350" y="2151063"/>
            <a:ext cx="144463" cy="360362"/>
          </a:xfrm>
          <a:prstGeom prst="downArrow">
            <a:avLst>
              <a:gd name="adj1" fmla="val 50000"/>
              <a:gd name="adj2" fmla="val 49890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endParaRPr lang="zh-CN" altLang="en-US" sz="1800" b="0">
              <a:solidFill>
                <a:srgbClr val="000000"/>
              </a:solidFill>
            </a:endParaRPr>
          </a:p>
        </p:txBody>
      </p:sp>
      <p:grpSp>
        <p:nvGrpSpPr>
          <p:cNvPr id="245779" name="Group 30"/>
          <p:cNvGrpSpPr>
            <a:grpSpLocks/>
          </p:cNvGrpSpPr>
          <p:nvPr/>
        </p:nvGrpSpPr>
        <p:grpSpPr bwMode="auto">
          <a:xfrm>
            <a:off x="481013" y="3536950"/>
            <a:ext cx="6851650" cy="1485900"/>
            <a:chOff x="0" y="0"/>
            <a:chExt cx="4316" cy="936"/>
          </a:xfrm>
        </p:grpSpPr>
        <p:pic>
          <p:nvPicPr>
            <p:cNvPr id="245780" name="Picture 20" descr="男天使副本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781" name="AutoShape 27"/>
            <p:cNvSpPr>
              <a:spLocks noChangeArrowheads="1"/>
            </p:cNvSpPr>
            <p:nvPr/>
          </p:nvSpPr>
          <p:spPr bwMode="auto">
            <a:xfrm>
              <a:off x="1096" y="347"/>
              <a:ext cx="3220" cy="589"/>
            </a:xfrm>
            <a:prstGeom prst="wedgeRoundRectCallout">
              <a:avLst>
                <a:gd name="adj1" fmla="val -55000"/>
                <a:gd name="adj2" fmla="val -178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第（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）组题中，第</a:t>
              </a:r>
              <a:r>
                <a:rPr lang="en-US" altLang="zh-CN" sz="2000">
                  <a:solidFill>
                    <a:schemeClr val="tx1"/>
                  </a:solidFill>
                </a:rPr>
                <a:t>2</a:t>
              </a:r>
              <a:r>
                <a:rPr lang="zh-CN" altLang="en-US" sz="2000">
                  <a:solidFill>
                    <a:schemeClr val="tx1"/>
                  </a:solidFill>
                </a:rPr>
                <a:t>题同第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题比，因数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是怎样变化的？积是怎样变化的？</a:t>
              </a:r>
            </a:p>
          </p:txBody>
        </p:sp>
      </p:grpSp>
      <p:grpSp>
        <p:nvGrpSpPr>
          <p:cNvPr id="245782" name="Group 33"/>
          <p:cNvGrpSpPr>
            <a:grpSpLocks/>
          </p:cNvGrpSpPr>
          <p:nvPr/>
        </p:nvGrpSpPr>
        <p:grpSpPr bwMode="auto">
          <a:xfrm>
            <a:off x="4321175" y="4797425"/>
            <a:ext cx="4498975" cy="1798638"/>
            <a:chOff x="0" y="0"/>
            <a:chExt cx="2834" cy="1133"/>
          </a:xfrm>
        </p:grpSpPr>
        <p:sp>
          <p:nvSpPr>
            <p:cNvPr id="245783" name="AutoShape 27"/>
            <p:cNvSpPr>
              <a:spLocks noChangeArrowheads="1"/>
            </p:cNvSpPr>
            <p:nvPr/>
          </p:nvSpPr>
          <p:spPr bwMode="auto">
            <a:xfrm>
              <a:off x="0" y="233"/>
              <a:ext cx="1951" cy="590"/>
            </a:xfrm>
            <a:prstGeom prst="wedgeRoundRectCallout">
              <a:avLst>
                <a:gd name="adj1" fmla="val 56769"/>
                <a:gd name="adj2" fmla="val -779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一个因数不变，另一个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因数乘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，积也乘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245784" name="Picture 32" descr="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24" y="0"/>
              <a:ext cx="810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95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5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7" grpId="0" animBg="1" autoUpdateAnimBg="0"/>
      <p:bldP spid="245778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46787" name="Group 28"/>
          <p:cNvGrpSpPr>
            <a:grpSpLocks/>
          </p:cNvGrpSpPr>
          <p:nvPr/>
        </p:nvGrpSpPr>
        <p:grpSpPr bwMode="auto">
          <a:xfrm>
            <a:off x="482600" y="3538538"/>
            <a:ext cx="6851650" cy="1485900"/>
            <a:chOff x="0" y="0"/>
            <a:chExt cx="4316" cy="936"/>
          </a:xfrm>
        </p:grpSpPr>
        <p:pic>
          <p:nvPicPr>
            <p:cNvPr id="246788" name="Picture 20" descr="男天使副本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6789" name="AutoShape 27"/>
            <p:cNvSpPr>
              <a:spLocks noChangeArrowheads="1"/>
            </p:cNvSpPr>
            <p:nvPr/>
          </p:nvSpPr>
          <p:spPr bwMode="auto">
            <a:xfrm>
              <a:off x="1096" y="347"/>
              <a:ext cx="3220" cy="589"/>
            </a:xfrm>
            <a:prstGeom prst="wedgeRoundRectCallout">
              <a:avLst>
                <a:gd name="adj1" fmla="val -55000"/>
                <a:gd name="adj2" fmla="val -178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第（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）组题中，第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</a:rPr>
                <a:t>题同第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题比，因数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是怎样变化的？积是怎样变化的？</a:t>
              </a:r>
            </a:p>
          </p:txBody>
        </p:sp>
      </p:grpSp>
      <p:grpSp>
        <p:nvGrpSpPr>
          <p:cNvPr id="246790" name="Group 33"/>
          <p:cNvGrpSpPr>
            <a:grpSpLocks/>
          </p:cNvGrpSpPr>
          <p:nvPr/>
        </p:nvGrpSpPr>
        <p:grpSpPr bwMode="auto">
          <a:xfrm>
            <a:off x="3795713" y="4840288"/>
            <a:ext cx="4941887" cy="1798637"/>
            <a:chOff x="0" y="0"/>
            <a:chExt cx="3113" cy="1133"/>
          </a:xfrm>
        </p:grpSpPr>
        <p:sp>
          <p:nvSpPr>
            <p:cNvPr id="246791" name="AutoShape 27"/>
            <p:cNvSpPr>
              <a:spLocks noChangeArrowheads="1"/>
            </p:cNvSpPr>
            <p:nvPr/>
          </p:nvSpPr>
          <p:spPr bwMode="auto">
            <a:xfrm>
              <a:off x="0" y="194"/>
              <a:ext cx="2287" cy="558"/>
            </a:xfrm>
            <a:prstGeom prst="wedgeRoundRectCallout">
              <a:avLst>
                <a:gd name="adj1" fmla="val 55546"/>
                <a:gd name="adj2" fmla="val -30287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一个因数不变，另一个</a:t>
              </a:r>
              <a:r>
                <a:rPr lang="zh-CN" altLang="en-US" sz="2000">
                  <a:solidFill>
                    <a:schemeClr val="tx1"/>
                  </a:solidFill>
                </a:rPr>
                <a:t>因数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乘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  <a:r>
                <a:rPr lang="zh-CN" altLang="en-US" sz="2000">
                  <a:solidFill>
                    <a:schemeClr val="tx1"/>
                  </a:solidFill>
                </a:rPr>
                <a:t>，积也乘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246792" name="Picture 31" descr="3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6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6793" name="Text Box 9"/>
          <p:cNvSpPr txBox="1">
            <a:spLocks noChangeArrowheads="1"/>
          </p:cNvSpPr>
          <p:nvPr/>
        </p:nvSpPr>
        <p:spPr bwMode="auto">
          <a:xfrm>
            <a:off x="2211388" y="1671638"/>
            <a:ext cx="2144712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794" name="Text Box 10"/>
          <p:cNvSpPr txBox="1">
            <a:spLocks noChangeArrowheads="1"/>
          </p:cNvSpPr>
          <p:nvPr/>
        </p:nvSpPr>
        <p:spPr bwMode="auto">
          <a:xfrm>
            <a:off x="2014538" y="2386013"/>
            <a:ext cx="1855787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795" name="Text Box 11"/>
          <p:cNvSpPr txBox="1">
            <a:spLocks noChangeArrowheads="1"/>
          </p:cNvSpPr>
          <p:nvPr/>
        </p:nvSpPr>
        <p:spPr bwMode="auto">
          <a:xfrm>
            <a:off x="1727200" y="3105150"/>
            <a:ext cx="2287588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 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796" name="Text Box 19"/>
          <p:cNvSpPr txBox="1">
            <a:spLocks noChangeArrowheads="1"/>
          </p:cNvSpPr>
          <p:nvPr/>
        </p:nvSpPr>
        <p:spPr bwMode="auto">
          <a:xfrm>
            <a:off x="3306763" y="2386013"/>
            <a:ext cx="172720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</a:t>
            </a:r>
          </a:p>
        </p:txBody>
      </p:sp>
      <p:sp>
        <p:nvSpPr>
          <p:cNvPr id="246797" name="Text Box 25"/>
          <p:cNvSpPr txBox="1">
            <a:spLocks noChangeArrowheads="1"/>
          </p:cNvSpPr>
          <p:nvPr/>
        </p:nvSpPr>
        <p:spPr bwMode="auto">
          <a:xfrm>
            <a:off x="3306763" y="3105150"/>
            <a:ext cx="9779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1200</a:t>
            </a:r>
          </a:p>
        </p:txBody>
      </p:sp>
      <p:sp>
        <p:nvSpPr>
          <p:cNvPr id="246798" name="Text Box 4"/>
          <p:cNvSpPr txBox="1">
            <a:spLocks noChangeArrowheads="1"/>
          </p:cNvSpPr>
          <p:nvPr/>
        </p:nvSpPr>
        <p:spPr bwMode="auto">
          <a:xfrm>
            <a:off x="1252538" y="1665288"/>
            <a:ext cx="14478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6799" name="Text Box 18"/>
          <p:cNvSpPr txBox="1">
            <a:spLocks noChangeArrowheads="1"/>
          </p:cNvSpPr>
          <p:nvPr/>
        </p:nvSpPr>
        <p:spPr bwMode="auto">
          <a:xfrm>
            <a:off x="3306763" y="1670050"/>
            <a:ext cx="1316037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</a:t>
            </a:r>
          </a:p>
        </p:txBody>
      </p:sp>
      <p:sp>
        <p:nvSpPr>
          <p:cNvPr id="246800" name="Text Box 14"/>
          <p:cNvSpPr txBox="1">
            <a:spLocks noChangeArrowheads="1"/>
          </p:cNvSpPr>
          <p:nvPr/>
        </p:nvSpPr>
        <p:spPr bwMode="auto">
          <a:xfrm>
            <a:off x="5578475" y="2386013"/>
            <a:ext cx="2017713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801" name="Text Box 15"/>
          <p:cNvSpPr txBox="1">
            <a:spLocks noChangeArrowheads="1"/>
          </p:cNvSpPr>
          <p:nvPr/>
        </p:nvSpPr>
        <p:spPr bwMode="auto">
          <a:xfrm>
            <a:off x="5778500" y="3105150"/>
            <a:ext cx="1692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5×4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802" name="Text Box 23"/>
          <p:cNvSpPr txBox="1">
            <a:spLocks noChangeArrowheads="1"/>
          </p:cNvSpPr>
          <p:nvPr/>
        </p:nvSpPr>
        <p:spPr bwMode="auto">
          <a:xfrm>
            <a:off x="6804025" y="1665288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80</a:t>
            </a:r>
          </a:p>
        </p:txBody>
      </p:sp>
      <p:sp>
        <p:nvSpPr>
          <p:cNvPr id="246803" name="Text Box 24"/>
          <p:cNvSpPr txBox="1">
            <a:spLocks noChangeArrowheads="1"/>
          </p:cNvSpPr>
          <p:nvPr/>
        </p:nvSpPr>
        <p:spPr bwMode="auto">
          <a:xfrm>
            <a:off x="6804025" y="2386013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40</a:t>
            </a:r>
          </a:p>
        </p:txBody>
      </p:sp>
      <p:sp>
        <p:nvSpPr>
          <p:cNvPr id="246804" name="Text Box 26"/>
          <p:cNvSpPr txBox="1">
            <a:spLocks noChangeArrowheads="1"/>
          </p:cNvSpPr>
          <p:nvPr/>
        </p:nvSpPr>
        <p:spPr bwMode="auto">
          <a:xfrm>
            <a:off x="6804025" y="3105150"/>
            <a:ext cx="67945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20</a:t>
            </a:r>
          </a:p>
        </p:txBody>
      </p:sp>
      <p:sp>
        <p:nvSpPr>
          <p:cNvPr id="246805" name="Text Box 28"/>
          <p:cNvSpPr txBox="1">
            <a:spLocks noChangeArrowheads="1"/>
          </p:cNvSpPr>
          <p:nvPr/>
        </p:nvSpPr>
        <p:spPr bwMode="auto">
          <a:xfrm>
            <a:off x="5578475" y="1673225"/>
            <a:ext cx="1946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6806" name="Text Box 4"/>
          <p:cNvSpPr txBox="1">
            <a:spLocks noChangeArrowheads="1"/>
          </p:cNvSpPr>
          <p:nvPr/>
        </p:nvSpPr>
        <p:spPr bwMode="auto">
          <a:xfrm>
            <a:off x="4613275" y="1666875"/>
            <a:ext cx="14049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6807" name="AutoShape 30"/>
          <p:cNvSpPr>
            <a:spLocks noChangeArrowheads="1"/>
          </p:cNvSpPr>
          <p:nvPr/>
        </p:nvSpPr>
        <p:spPr bwMode="auto">
          <a:xfrm>
            <a:off x="3563938" y="2133600"/>
            <a:ext cx="144462" cy="1116013"/>
          </a:xfrm>
          <a:prstGeom prst="downArrow">
            <a:avLst>
              <a:gd name="adj1" fmla="val 50000"/>
              <a:gd name="adj2" fmla="val 49857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endParaRPr lang="zh-CN" altLang="en-US" sz="1800" b="0">
              <a:solidFill>
                <a:srgbClr val="000000"/>
              </a:solidFill>
            </a:endParaRPr>
          </a:p>
        </p:txBody>
      </p:sp>
      <p:sp>
        <p:nvSpPr>
          <p:cNvPr id="246808" name="AutoShape 28"/>
          <p:cNvSpPr>
            <a:spLocks noChangeArrowheads="1"/>
          </p:cNvSpPr>
          <p:nvPr/>
        </p:nvSpPr>
        <p:spPr bwMode="auto">
          <a:xfrm>
            <a:off x="2895600" y="2132013"/>
            <a:ext cx="144463" cy="1116012"/>
          </a:xfrm>
          <a:prstGeom prst="downArrow">
            <a:avLst>
              <a:gd name="adj1" fmla="val 50000"/>
              <a:gd name="adj2" fmla="val 49856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endParaRPr lang="zh-CN" altLang="en-US" sz="1800" b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11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4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6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807" grpId="0" animBg="1" autoUpdateAnimBg="0"/>
      <p:bldP spid="246808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 txBox="1">
            <a:spLocks noChangeArrowheads="1"/>
          </p:cNvSpPr>
          <p:nvPr/>
        </p:nvSpPr>
        <p:spPr bwMode="auto">
          <a:xfrm>
            <a:off x="457200" y="415925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47811" name="Group 22"/>
          <p:cNvGrpSpPr>
            <a:grpSpLocks/>
          </p:cNvGrpSpPr>
          <p:nvPr/>
        </p:nvGrpSpPr>
        <p:grpSpPr bwMode="auto">
          <a:xfrm>
            <a:off x="1825625" y="4043363"/>
            <a:ext cx="5770563" cy="1485900"/>
            <a:chOff x="0" y="0"/>
            <a:chExt cx="3635" cy="936"/>
          </a:xfrm>
        </p:grpSpPr>
        <p:pic>
          <p:nvPicPr>
            <p:cNvPr id="247812" name="Picture 20" descr="男天使副本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7813" name="AutoShape 27"/>
            <p:cNvSpPr>
              <a:spLocks noChangeArrowheads="1"/>
            </p:cNvSpPr>
            <p:nvPr/>
          </p:nvSpPr>
          <p:spPr bwMode="auto">
            <a:xfrm>
              <a:off x="1096" y="347"/>
              <a:ext cx="2539" cy="589"/>
            </a:xfrm>
            <a:prstGeom prst="wedgeRoundRectCallout">
              <a:avLst>
                <a:gd name="adj1" fmla="val -55000"/>
                <a:gd name="adj2" fmla="val -178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观察第（</a:t>
              </a:r>
              <a:r>
                <a:rPr lang="en-US" altLang="zh-CN" sz="2000">
                  <a:solidFill>
                    <a:schemeClr val="tx1"/>
                  </a:solidFill>
                </a:rPr>
                <a:t>2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）组题，因数是怎样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变化的？积是怎样变化的？</a:t>
              </a:r>
            </a:p>
          </p:txBody>
        </p:sp>
      </p:grpSp>
      <p:sp>
        <p:nvSpPr>
          <p:cNvPr id="247814" name="Text Box 9"/>
          <p:cNvSpPr txBox="1">
            <a:spLocks noChangeArrowheads="1"/>
          </p:cNvSpPr>
          <p:nvPr/>
        </p:nvSpPr>
        <p:spPr bwMode="auto">
          <a:xfrm>
            <a:off x="2211388" y="1671638"/>
            <a:ext cx="2144712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15" name="Text Box 10"/>
          <p:cNvSpPr txBox="1">
            <a:spLocks noChangeArrowheads="1"/>
          </p:cNvSpPr>
          <p:nvPr/>
        </p:nvSpPr>
        <p:spPr bwMode="auto">
          <a:xfrm>
            <a:off x="2014538" y="2386013"/>
            <a:ext cx="1855787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16" name="Text Box 11"/>
          <p:cNvSpPr txBox="1">
            <a:spLocks noChangeArrowheads="1"/>
          </p:cNvSpPr>
          <p:nvPr/>
        </p:nvSpPr>
        <p:spPr bwMode="auto">
          <a:xfrm>
            <a:off x="1727200" y="3105150"/>
            <a:ext cx="2287588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latin typeface="Arial" pitchFamily="34" charset="0"/>
                <a:ea typeface="宋体" pitchFamily="2" charset="-122"/>
              </a:rPr>
              <a:t> 6</a:t>
            </a:r>
            <a:r>
              <a:rPr lang="en-US" altLang="zh-CN" sz="2800">
                <a:latin typeface="Arial" pitchFamily="34" charset="0"/>
              </a:rPr>
              <a:t>×</a:t>
            </a:r>
            <a:r>
              <a:rPr lang="en-US" altLang="zh-CN" sz="2800">
                <a:latin typeface="Arial" pitchFamily="34" charset="0"/>
                <a:ea typeface="宋体" pitchFamily="2" charset="-122"/>
              </a:rPr>
              <a:t>200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17" name="Text Box 19"/>
          <p:cNvSpPr txBox="1">
            <a:spLocks noChangeArrowheads="1"/>
          </p:cNvSpPr>
          <p:nvPr/>
        </p:nvSpPr>
        <p:spPr bwMode="auto">
          <a:xfrm>
            <a:off x="3306763" y="2386013"/>
            <a:ext cx="172720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</a:t>
            </a:r>
          </a:p>
        </p:txBody>
      </p:sp>
      <p:sp>
        <p:nvSpPr>
          <p:cNvPr id="247818" name="Text Box 25"/>
          <p:cNvSpPr txBox="1">
            <a:spLocks noChangeArrowheads="1"/>
          </p:cNvSpPr>
          <p:nvPr/>
        </p:nvSpPr>
        <p:spPr bwMode="auto">
          <a:xfrm>
            <a:off x="3306763" y="3105150"/>
            <a:ext cx="97790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1200</a:t>
            </a:r>
          </a:p>
        </p:txBody>
      </p:sp>
      <p:sp>
        <p:nvSpPr>
          <p:cNvPr id="247819" name="Text Box 4"/>
          <p:cNvSpPr txBox="1">
            <a:spLocks noChangeArrowheads="1"/>
          </p:cNvSpPr>
          <p:nvPr/>
        </p:nvSpPr>
        <p:spPr bwMode="auto">
          <a:xfrm>
            <a:off x="1252538" y="1665288"/>
            <a:ext cx="144780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  <p:sp>
        <p:nvSpPr>
          <p:cNvPr id="247820" name="Text Box 18"/>
          <p:cNvSpPr txBox="1">
            <a:spLocks noChangeArrowheads="1"/>
          </p:cNvSpPr>
          <p:nvPr/>
        </p:nvSpPr>
        <p:spPr bwMode="auto">
          <a:xfrm>
            <a:off x="3306763" y="1670050"/>
            <a:ext cx="1316037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12</a:t>
            </a:r>
          </a:p>
        </p:txBody>
      </p:sp>
      <p:sp>
        <p:nvSpPr>
          <p:cNvPr id="247821" name="Text Box 14"/>
          <p:cNvSpPr txBox="1">
            <a:spLocks noChangeArrowheads="1"/>
          </p:cNvSpPr>
          <p:nvPr/>
        </p:nvSpPr>
        <p:spPr bwMode="auto">
          <a:xfrm>
            <a:off x="5578475" y="2386013"/>
            <a:ext cx="2017713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22" name="Text Box 15"/>
          <p:cNvSpPr txBox="1">
            <a:spLocks noChangeArrowheads="1"/>
          </p:cNvSpPr>
          <p:nvPr/>
        </p:nvSpPr>
        <p:spPr bwMode="auto">
          <a:xfrm>
            <a:off x="5778500" y="3105150"/>
            <a:ext cx="1692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5×4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23" name="Text Box 23"/>
          <p:cNvSpPr txBox="1">
            <a:spLocks noChangeArrowheads="1"/>
          </p:cNvSpPr>
          <p:nvPr/>
        </p:nvSpPr>
        <p:spPr bwMode="auto">
          <a:xfrm>
            <a:off x="6804025" y="1665288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80</a:t>
            </a:r>
          </a:p>
        </p:txBody>
      </p:sp>
      <p:sp>
        <p:nvSpPr>
          <p:cNvPr id="247824" name="Text Box 24"/>
          <p:cNvSpPr txBox="1">
            <a:spLocks noChangeArrowheads="1"/>
          </p:cNvSpPr>
          <p:nvPr/>
        </p:nvSpPr>
        <p:spPr bwMode="auto">
          <a:xfrm>
            <a:off x="6804025" y="2386013"/>
            <a:ext cx="67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40</a:t>
            </a:r>
          </a:p>
        </p:txBody>
      </p:sp>
      <p:sp>
        <p:nvSpPr>
          <p:cNvPr id="247825" name="Text Box 26"/>
          <p:cNvSpPr txBox="1">
            <a:spLocks noChangeArrowheads="1"/>
          </p:cNvSpPr>
          <p:nvPr/>
        </p:nvSpPr>
        <p:spPr bwMode="auto">
          <a:xfrm>
            <a:off x="6804025" y="3105150"/>
            <a:ext cx="679450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 20</a:t>
            </a:r>
          </a:p>
        </p:txBody>
      </p:sp>
      <p:sp>
        <p:nvSpPr>
          <p:cNvPr id="247826" name="Text Box 28"/>
          <p:cNvSpPr txBox="1">
            <a:spLocks noChangeArrowheads="1"/>
          </p:cNvSpPr>
          <p:nvPr/>
        </p:nvSpPr>
        <p:spPr bwMode="auto">
          <a:xfrm>
            <a:off x="5578475" y="1673225"/>
            <a:ext cx="194627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20×4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47827" name="Text Box 4"/>
          <p:cNvSpPr txBox="1">
            <a:spLocks noChangeArrowheads="1"/>
          </p:cNvSpPr>
          <p:nvPr/>
        </p:nvSpPr>
        <p:spPr bwMode="auto">
          <a:xfrm>
            <a:off x="4613275" y="1666875"/>
            <a:ext cx="14049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315038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7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3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3" y="271463"/>
            <a:ext cx="8410575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2050" name="ShockwaveFlash2" r:id="rId2" imgW="8371429" imgH="6279513"/>
        </mc:Choice>
        <mc:Fallback>
          <p:control name="ShockwaveFlash2" r:id="rId2" imgW="8371429" imgH="6279513">
            <p:pic>
              <p:nvPicPr>
                <p:cNvPr id="0" name="ShockwaveFlash2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66295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3"/>
          <p:cNvSpPr>
            <a:spLocks noChangeArrowheads="1"/>
          </p:cNvSpPr>
          <p:nvPr/>
        </p:nvSpPr>
        <p:spPr bwMode="auto">
          <a:xfrm>
            <a:off x="827088" y="2801938"/>
            <a:ext cx="198278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35×2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</a:endParaRPr>
          </a:p>
        </p:txBody>
      </p:sp>
      <p:sp>
        <p:nvSpPr>
          <p:cNvPr id="231427" name="Rectangle 4"/>
          <p:cNvSpPr>
            <a:spLocks noChangeArrowheads="1"/>
          </p:cNvSpPr>
          <p:nvPr/>
        </p:nvSpPr>
        <p:spPr bwMode="auto">
          <a:xfrm>
            <a:off x="2339975" y="2801938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70</a:t>
            </a:r>
          </a:p>
        </p:txBody>
      </p:sp>
      <p:sp>
        <p:nvSpPr>
          <p:cNvPr id="231428" name="Rectangle 5"/>
          <p:cNvSpPr>
            <a:spLocks noChangeArrowheads="1"/>
          </p:cNvSpPr>
          <p:nvPr/>
        </p:nvSpPr>
        <p:spPr bwMode="auto">
          <a:xfrm>
            <a:off x="3492500" y="2801938"/>
            <a:ext cx="18796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19×5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29" name="Rectangle 6"/>
          <p:cNvSpPr>
            <a:spLocks noChangeArrowheads="1"/>
          </p:cNvSpPr>
          <p:nvPr/>
        </p:nvSpPr>
        <p:spPr bwMode="auto">
          <a:xfrm>
            <a:off x="5019675" y="2801938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95</a:t>
            </a:r>
          </a:p>
        </p:txBody>
      </p:sp>
      <p:sp>
        <p:nvSpPr>
          <p:cNvPr id="231430" name="Rectangle 7"/>
          <p:cNvSpPr>
            <a:spLocks noChangeArrowheads="1"/>
          </p:cNvSpPr>
          <p:nvPr/>
        </p:nvSpPr>
        <p:spPr bwMode="auto">
          <a:xfrm>
            <a:off x="6084888" y="2801938"/>
            <a:ext cx="184943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250×3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31" name="Rectangle 8"/>
          <p:cNvSpPr>
            <a:spLocks noChangeArrowheads="1"/>
          </p:cNvSpPr>
          <p:nvPr/>
        </p:nvSpPr>
        <p:spPr bwMode="auto">
          <a:xfrm>
            <a:off x="7586663" y="2801938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750</a:t>
            </a:r>
          </a:p>
        </p:txBody>
      </p:sp>
      <p:sp>
        <p:nvSpPr>
          <p:cNvPr id="231432" name="Rectangle 9"/>
          <p:cNvSpPr>
            <a:spLocks noChangeArrowheads="1"/>
          </p:cNvSpPr>
          <p:nvPr/>
        </p:nvSpPr>
        <p:spPr bwMode="auto">
          <a:xfrm>
            <a:off x="827088" y="3575050"/>
            <a:ext cx="1982787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140×6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33" name="Rectangle 10"/>
          <p:cNvSpPr>
            <a:spLocks noChangeArrowheads="1"/>
          </p:cNvSpPr>
          <p:nvPr/>
        </p:nvSpPr>
        <p:spPr bwMode="auto">
          <a:xfrm>
            <a:off x="2339975" y="3575050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840</a:t>
            </a:r>
          </a:p>
        </p:txBody>
      </p:sp>
      <p:sp>
        <p:nvSpPr>
          <p:cNvPr id="231434" name="Rectangle 11"/>
          <p:cNvSpPr>
            <a:spLocks noChangeArrowheads="1"/>
          </p:cNvSpPr>
          <p:nvPr/>
        </p:nvSpPr>
        <p:spPr bwMode="auto">
          <a:xfrm>
            <a:off x="3492500" y="3575050"/>
            <a:ext cx="1879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230×4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35" name="Rectangle 12"/>
          <p:cNvSpPr>
            <a:spLocks noChangeArrowheads="1"/>
          </p:cNvSpPr>
          <p:nvPr/>
        </p:nvSpPr>
        <p:spPr bwMode="auto">
          <a:xfrm>
            <a:off x="5019675" y="3575050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920</a:t>
            </a:r>
          </a:p>
        </p:txBody>
      </p:sp>
      <p:sp>
        <p:nvSpPr>
          <p:cNvPr id="231436" name="Rectangle 13"/>
          <p:cNvSpPr>
            <a:spLocks noChangeArrowheads="1"/>
          </p:cNvSpPr>
          <p:nvPr/>
        </p:nvSpPr>
        <p:spPr bwMode="auto">
          <a:xfrm>
            <a:off x="6084888" y="3575050"/>
            <a:ext cx="1849437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140×7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37" name="Rectangle 14"/>
          <p:cNvSpPr>
            <a:spLocks noChangeArrowheads="1"/>
          </p:cNvSpPr>
          <p:nvPr/>
        </p:nvSpPr>
        <p:spPr bwMode="auto">
          <a:xfrm>
            <a:off x="7586663" y="3575050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980</a:t>
            </a:r>
          </a:p>
        </p:txBody>
      </p:sp>
      <p:sp>
        <p:nvSpPr>
          <p:cNvPr id="231438" name="Rectangle 15"/>
          <p:cNvSpPr>
            <a:spLocks noChangeArrowheads="1"/>
          </p:cNvSpPr>
          <p:nvPr/>
        </p:nvSpPr>
        <p:spPr bwMode="auto">
          <a:xfrm>
            <a:off x="827088" y="4348163"/>
            <a:ext cx="198278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16×5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39" name="Rectangle 16"/>
          <p:cNvSpPr>
            <a:spLocks noChangeArrowheads="1"/>
          </p:cNvSpPr>
          <p:nvPr/>
        </p:nvSpPr>
        <p:spPr bwMode="auto">
          <a:xfrm>
            <a:off x="2339975" y="4348163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80</a:t>
            </a:r>
          </a:p>
        </p:txBody>
      </p:sp>
      <p:sp>
        <p:nvSpPr>
          <p:cNvPr id="231440" name="Rectangle 17"/>
          <p:cNvSpPr>
            <a:spLocks noChangeArrowheads="1"/>
          </p:cNvSpPr>
          <p:nvPr/>
        </p:nvSpPr>
        <p:spPr bwMode="auto">
          <a:xfrm>
            <a:off x="3492500" y="4348163"/>
            <a:ext cx="18796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17×5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41" name="Rectangle 18"/>
          <p:cNvSpPr>
            <a:spLocks noChangeArrowheads="1"/>
          </p:cNvSpPr>
          <p:nvPr/>
        </p:nvSpPr>
        <p:spPr bwMode="auto">
          <a:xfrm>
            <a:off x="5019675" y="4348163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85</a:t>
            </a:r>
          </a:p>
        </p:txBody>
      </p:sp>
      <p:sp>
        <p:nvSpPr>
          <p:cNvPr id="231442" name="Rectangle 19"/>
          <p:cNvSpPr>
            <a:spLocks noChangeArrowheads="1"/>
          </p:cNvSpPr>
          <p:nvPr/>
        </p:nvSpPr>
        <p:spPr bwMode="auto">
          <a:xfrm>
            <a:off x="6084888" y="4348163"/>
            <a:ext cx="184943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18×3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43" name="Rectangle 20"/>
          <p:cNvSpPr>
            <a:spLocks noChangeArrowheads="1"/>
          </p:cNvSpPr>
          <p:nvPr/>
        </p:nvSpPr>
        <p:spPr bwMode="auto">
          <a:xfrm>
            <a:off x="7586663" y="4348163"/>
            <a:ext cx="92075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54</a:t>
            </a:r>
          </a:p>
        </p:txBody>
      </p:sp>
      <p:sp>
        <p:nvSpPr>
          <p:cNvPr id="231444" name="Rectangle 21"/>
          <p:cNvSpPr>
            <a:spLocks noChangeArrowheads="1"/>
          </p:cNvSpPr>
          <p:nvPr/>
        </p:nvSpPr>
        <p:spPr bwMode="auto">
          <a:xfrm>
            <a:off x="827088" y="5121275"/>
            <a:ext cx="1982787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13×6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45" name="Rectangle 22"/>
          <p:cNvSpPr>
            <a:spLocks noChangeArrowheads="1"/>
          </p:cNvSpPr>
          <p:nvPr/>
        </p:nvSpPr>
        <p:spPr bwMode="auto">
          <a:xfrm>
            <a:off x="2339975" y="5121275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78</a:t>
            </a:r>
          </a:p>
        </p:txBody>
      </p:sp>
      <p:sp>
        <p:nvSpPr>
          <p:cNvPr id="231446" name="Rectangle 23"/>
          <p:cNvSpPr>
            <a:spLocks noChangeArrowheads="1"/>
          </p:cNvSpPr>
          <p:nvPr/>
        </p:nvSpPr>
        <p:spPr bwMode="auto">
          <a:xfrm>
            <a:off x="3492500" y="5121275"/>
            <a:ext cx="187960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280×3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47" name="Rectangle 24"/>
          <p:cNvSpPr>
            <a:spLocks noChangeArrowheads="1"/>
          </p:cNvSpPr>
          <p:nvPr/>
        </p:nvSpPr>
        <p:spPr bwMode="auto">
          <a:xfrm>
            <a:off x="5019675" y="5121275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840</a:t>
            </a:r>
          </a:p>
        </p:txBody>
      </p:sp>
      <p:sp>
        <p:nvSpPr>
          <p:cNvPr id="231448" name="Rectangle 25"/>
          <p:cNvSpPr>
            <a:spLocks noChangeArrowheads="1"/>
          </p:cNvSpPr>
          <p:nvPr/>
        </p:nvSpPr>
        <p:spPr bwMode="auto">
          <a:xfrm>
            <a:off x="6084888" y="5121275"/>
            <a:ext cx="1849437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350×2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31449" name="Rectangle 26"/>
          <p:cNvSpPr>
            <a:spLocks noChangeArrowheads="1"/>
          </p:cNvSpPr>
          <p:nvPr/>
        </p:nvSpPr>
        <p:spPr bwMode="auto">
          <a:xfrm>
            <a:off x="7586663" y="5121275"/>
            <a:ext cx="9207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just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700</a:t>
            </a:r>
          </a:p>
        </p:txBody>
      </p:sp>
      <p:sp>
        <p:nvSpPr>
          <p:cNvPr id="231450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一、复习导入</a:t>
            </a:r>
          </a:p>
        </p:txBody>
      </p:sp>
      <p:sp>
        <p:nvSpPr>
          <p:cNvPr id="231451" name="Text Box 8"/>
          <p:cNvSpPr txBox="1">
            <a:spLocks noChangeArrowheads="1"/>
          </p:cNvSpPr>
          <p:nvPr/>
        </p:nvSpPr>
        <p:spPr bwMode="auto">
          <a:xfrm>
            <a:off x="828675" y="1619250"/>
            <a:ext cx="2806700" cy="66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zh-CN" sz="3600">
                <a:solidFill>
                  <a:schemeClr val="tx1"/>
                </a:solidFill>
                <a:latin typeface="楷体_GB2312" pitchFamily="1" charset="-122"/>
              </a:rPr>
              <a:t>口算。</a:t>
            </a:r>
          </a:p>
        </p:txBody>
      </p:sp>
      <p:sp>
        <p:nvSpPr>
          <p:cNvPr id="231452" name="Rectangle 28"/>
          <p:cNvSpPr>
            <a:spLocks noChangeArrowheads="1"/>
          </p:cNvSpPr>
          <p:nvPr/>
        </p:nvSpPr>
        <p:spPr bwMode="auto">
          <a:xfrm>
            <a:off x="291623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1453" name="Rectangle 29"/>
          <p:cNvSpPr>
            <a:spLocks noChangeArrowheads="1"/>
          </p:cNvSpPr>
          <p:nvPr/>
        </p:nvSpPr>
        <p:spPr bwMode="auto">
          <a:xfrm>
            <a:off x="313213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1454" name="Rectangle 30"/>
          <p:cNvSpPr>
            <a:spLocks noChangeArrowheads="1"/>
          </p:cNvSpPr>
          <p:nvPr/>
        </p:nvSpPr>
        <p:spPr bwMode="auto">
          <a:xfrm>
            <a:off x="3348038" y="5080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35393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autoUpdateAnimBg="0"/>
      <p:bldP spid="231429" grpId="0" autoUpdateAnimBg="0"/>
      <p:bldP spid="231431" grpId="0" autoUpdateAnimBg="0"/>
      <p:bldP spid="231433" grpId="0" autoUpdateAnimBg="0"/>
      <p:bldP spid="231435" grpId="0" autoUpdateAnimBg="0"/>
      <p:bldP spid="231437" grpId="0" autoUpdateAnimBg="0"/>
      <p:bldP spid="231439" grpId="0" autoUpdateAnimBg="0"/>
      <p:bldP spid="231441" grpId="0" autoUpdateAnimBg="0"/>
      <p:bldP spid="231443" grpId="0" autoUpdateAnimBg="0"/>
      <p:bldP spid="231445" grpId="0" autoUpdateAnimBg="0"/>
      <p:bldP spid="231447" grpId="0" autoUpdateAnimBg="0"/>
      <p:bldP spid="23144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pic>
        <p:nvPicPr>
          <p:cNvPr id="249859" name="Picture 6" descr="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700213"/>
            <a:ext cx="69818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9860" name="AutoShape 27"/>
          <p:cNvSpPr>
            <a:spLocks noChangeArrowheads="1"/>
          </p:cNvSpPr>
          <p:nvPr/>
        </p:nvSpPr>
        <p:spPr bwMode="auto">
          <a:xfrm>
            <a:off x="874713" y="4941888"/>
            <a:ext cx="7335837" cy="1008062"/>
          </a:xfrm>
          <a:prstGeom prst="wedgeRoundRectCallout">
            <a:avLst>
              <a:gd name="adj1" fmla="val -34356"/>
              <a:gd name="adj2" fmla="val -6222"/>
              <a:gd name="adj3" fmla="val 16667"/>
            </a:avLst>
          </a:prstGeom>
          <a:solidFill>
            <a:srgbClr val="CCECFF"/>
          </a:solidFill>
          <a:ln w="19050" cmpd="sng">
            <a:solidFill>
              <a:srgbClr val="3399FF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    一个因数不变，另一个因数乘（或除以）几（</a:t>
            </a:r>
            <a:r>
              <a:rPr lang="en-US" altLang="zh-CN" sz="2000">
                <a:solidFill>
                  <a:schemeClr val="tx1"/>
                </a:solidFill>
              </a:rPr>
              <a:t>0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除外），积也乘（或除以）几。</a:t>
            </a:r>
          </a:p>
        </p:txBody>
      </p:sp>
    </p:spTree>
    <p:extLst>
      <p:ext uri="{BB962C8B-B14F-4D97-AF65-F5344CB8AC3E}">
        <p14:creationId xmlns:p14="http://schemas.microsoft.com/office/powerpoint/2010/main" val="47519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6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50883" name="Group 9"/>
          <p:cNvGrpSpPr>
            <a:grpSpLocks/>
          </p:cNvGrpSpPr>
          <p:nvPr/>
        </p:nvGrpSpPr>
        <p:grpSpPr bwMode="auto">
          <a:xfrm>
            <a:off x="4427538" y="4117975"/>
            <a:ext cx="4559300" cy="2406650"/>
            <a:chOff x="0" y="0"/>
            <a:chExt cx="2872" cy="1516"/>
          </a:xfrm>
        </p:grpSpPr>
        <p:sp>
          <p:nvSpPr>
            <p:cNvPr id="250884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132" cy="1471"/>
            </a:xfrm>
            <a:prstGeom prst="wedgeRoundRectCallout">
              <a:avLst>
                <a:gd name="adj1" fmla="val 57667"/>
                <a:gd name="adj2" fmla="val -1224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</a:rPr>
                <a:t> </a:t>
              </a:r>
              <a:r>
                <a:rPr lang="en-US" altLang="zh-CN" sz="2000">
                  <a:solidFill>
                    <a:schemeClr val="tx1"/>
                  </a:solidFill>
                </a:rPr>
                <a:t>25×4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200">
                  <a:solidFill>
                    <a:schemeClr val="tx1"/>
                  </a:solidFill>
                </a:rPr>
                <a:t> </a:t>
              </a:r>
              <a:r>
                <a:rPr lang="en-US" altLang="zh-CN" sz="800">
                  <a:solidFill>
                    <a:schemeClr val="tx1"/>
                  </a:solidFill>
                </a:rPr>
                <a:t>   </a:t>
              </a:r>
              <a:r>
                <a:rPr lang="en-US" altLang="zh-CN" sz="1200">
                  <a:solidFill>
                    <a:schemeClr val="tx1"/>
                  </a:solidFill>
                </a:rPr>
                <a:t> 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250×4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1000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如果从下往上观察，第二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个因数没变，第一个因数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除以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，积也除以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  <a:endParaRPr lang="en-US" altLang="zh-CN" sz="2000">
                <a:solidFill>
                  <a:schemeClr val="tx1"/>
                </a:solidFill>
              </a:endParaRPr>
            </a:p>
          </p:txBody>
        </p:sp>
        <p:cxnSp>
          <p:nvCxnSpPr>
            <p:cNvPr id="250885" name="直接箭头连接符 21"/>
            <p:cNvCxnSpPr>
              <a:cxnSpLocks noChangeShapeType="1"/>
            </p:cNvCxnSpPr>
            <p:nvPr/>
          </p:nvCxnSpPr>
          <p:spPr bwMode="auto">
            <a:xfrm flipV="1">
              <a:off x="309" y="299"/>
              <a:ext cx="0" cy="181"/>
            </a:xfrm>
            <a:prstGeom prst="straightConnector1">
              <a:avLst/>
            </a:prstGeom>
            <a:noFill/>
            <a:ln w="28575" cmpd="sng">
              <a:solidFill>
                <a:srgbClr val="66CC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0886" name="直接箭头连接符 24"/>
            <p:cNvCxnSpPr>
              <a:cxnSpLocks noChangeShapeType="1"/>
            </p:cNvCxnSpPr>
            <p:nvPr/>
          </p:nvCxnSpPr>
          <p:spPr bwMode="auto">
            <a:xfrm flipV="1">
              <a:off x="977" y="299"/>
              <a:ext cx="0" cy="181"/>
            </a:xfrm>
            <a:prstGeom prst="straightConnector1">
              <a:avLst/>
            </a:prstGeom>
            <a:noFill/>
            <a:ln w="28575" cmpd="sng">
              <a:solidFill>
                <a:srgbClr val="66CC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50887" name="Picture 10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" y="383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0888" name="Group 20"/>
          <p:cNvGrpSpPr>
            <a:grpSpLocks/>
          </p:cNvGrpSpPr>
          <p:nvPr/>
        </p:nvGrpSpPr>
        <p:grpSpPr bwMode="auto">
          <a:xfrm>
            <a:off x="182563" y="2355850"/>
            <a:ext cx="4138612" cy="2728913"/>
            <a:chOff x="0" y="0"/>
            <a:chExt cx="2607" cy="1719"/>
          </a:xfrm>
        </p:grpSpPr>
        <p:sp>
          <p:nvSpPr>
            <p:cNvPr id="250889" name="AutoShape 27"/>
            <p:cNvSpPr>
              <a:spLocks noChangeArrowheads="1"/>
            </p:cNvSpPr>
            <p:nvPr/>
          </p:nvSpPr>
          <p:spPr bwMode="auto">
            <a:xfrm>
              <a:off x="669" y="0"/>
              <a:ext cx="1938" cy="1719"/>
            </a:xfrm>
            <a:prstGeom prst="wedgeRoundRectCallout">
              <a:avLst>
                <a:gd name="adj1" fmla="val -53972"/>
                <a:gd name="adj2" fmla="val -12986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我是这么举例的：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  25×4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zh-CN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250×4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1000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从上往下观察，第二个因数没变，第一个因数乘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，积也乘</a:t>
              </a:r>
              <a:r>
                <a:rPr lang="en-US" altLang="zh-CN" sz="2000">
                  <a:solidFill>
                    <a:schemeClr val="tx1"/>
                  </a:solidFill>
                </a:rPr>
                <a:t>10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cxnSp>
          <p:nvCxnSpPr>
            <p:cNvPr id="250890" name="直接箭头连接符 13"/>
            <p:cNvCxnSpPr>
              <a:cxnSpLocks noChangeShapeType="1"/>
            </p:cNvCxnSpPr>
            <p:nvPr/>
          </p:nvCxnSpPr>
          <p:spPr bwMode="auto">
            <a:xfrm>
              <a:off x="974" y="557"/>
              <a:ext cx="0" cy="181"/>
            </a:xfrm>
            <a:prstGeom prst="straightConnector1">
              <a:avLst/>
            </a:prstGeom>
            <a:noFill/>
            <a:ln w="28575" cmpd="sng">
              <a:solidFill>
                <a:srgbClr val="66CC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50891" name="直接箭头连接符 16"/>
            <p:cNvCxnSpPr>
              <a:cxnSpLocks noChangeShapeType="1"/>
            </p:cNvCxnSpPr>
            <p:nvPr/>
          </p:nvCxnSpPr>
          <p:spPr bwMode="auto">
            <a:xfrm>
              <a:off x="1627" y="557"/>
              <a:ext cx="0" cy="181"/>
            </a:xfrm>
            <a:prstGeom prst="straightConnector1">
              <a:avLst/>
            </a:prstGeom>
            <a:noFill/>
            <a:ln w="28575" cmpd="sng">
              <a:solidFill>
                <a:srgbClr val="66CC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250892" name="图片 5" descr="男孩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12"/>
              <a:ext cx="762" cy="1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0893" name="Group 22"/>
          <p:cNvGrpSpPr>
            <a:grpSpLocks/>
          </p:cNvGrpSpPr>
          <p:nvPr/>
        </p:nvGrpSpPr>
        <p:grpSpPr bwMode="auto">
          <a:xfrm>
            <a:off x="4716463" y="1763713"/>
            <a:ext cx="3992562" cy="1619250"/>
            <a:chOff x="0" y="0"/>
            <a:chExt cx="2515" cy="1020"/>
          </a:xfrm>
        </p:grpSpPr>
        <p:sp>
          <p:nvSpPr>
            <p:cNvPr id="250894" name="AutoShape 27"/>
            <p:cNvSpPr>
              <a:spLocks noChangeArrowheads="1"/>
            </p:cNvSpPr>
            <p:nvPr/>
          </p:nvSpPr>
          <p:spPr bwMode="auto">
            <a:xfrm>
              <a:off x="0" y="67"/>
              <a:ext cx="1788" cy="606"/>
            </a:xfrm>
            <a:prstGeom prst="wedgeRoundRectCallout">
              <a:avLst>
                <a:gd name="adj1" fmla="val 56194"/>
                <a:gd name="adj2" fmla="val -1143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000000"/>
                  </a:solidFill>
                  <a:latin typeface="楷体_GB2312" pitchFamily="1" charset="-122"/>
                </a:rPr>
                <a:t>能举例说明你发现的</a:t>
              </a:r>
              <a:endParaRPr lang="en-US" altLang="zh-CN" sz="2000">
                <a:solidFill>
                  <a:srgbClr val="000000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000000"/>
                  </a:solidFill>
                  <a:latin typeface="楷体_GB2312" pitchFamily="1" charset="-122"/>
                </a:rPr>
                <a:t>规律吗？</a:t>
              </a:r>
              <a:endParaRPr lang="en-US" altLang="zh-CN" sz="2000">
                <a:solidFill>
                  <a:srgbClr val="000000"/>
                </a:solidFill>
                <a:latin typeface="楷体_GB2312" pitchFamily="1" charset="-122"/>
              </a:endParaRPr>
            </a:p>
          </p:txBody>
        </p:sp>
        <p:pic>
          <p:nvPicPr>
            <p:cNvPr id="250895" name="Picture 21" descr="1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579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0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0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50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51907" name="Text Box 5"/>
          <p:cNvSpPr txBox="1">
            <a:spLocks noChangeArrowheads="1"/>
          </p:cNvSpPr>
          <p:nvPr/>
        </p:nvSpPr>
        <p:spPr bwMode="auto">
          <a:xfrm>
            <a:off x="739775" y="1660525"/>
            <a:ext cx="8002588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914400" indent="-45720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295400" indent="-3810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752600" indent="-3810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133600" indent="-3048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908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30480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5052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962400" indent="-3048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先算出每组题中第</a:t>
            </a:r>
            <a:r>
              <a:rPr lang="en-US" altLang="zh-CN" sz="3000">
                <a:solidFill>
                  <a:schemeClr val="tx1"/>
                </a:solidFill>
              </a:rPr>
              <a:t>1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题的积，再写出下面</a:t>
            </a:r>
            <a:endParaRPr lang="en-US" altLang="zh-CN" sz="3000">
              <a:solidFill>
                <a:schemeClr val="tx1"/>
              </a:solidFill>
              <a:latin typeface="楷体_GB2312" pitchFamily="1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  两题的得数。</a:t>
            </a:r>
          </a:p>
        </p:txBody>
      </p:sp>
      <p:sp>
        <p:nvSpPr>
          <p:cNvPr id="251908" name="Rectangle 4"/>
          <p:cNvSpPr txBox="1">
            <a:spLocks noChangeArrowheads="1"/>
          </p:cNvSpPr>
          <p:nvPr/>
        </p:nvSpPr>
        <p:spPr bwMode="auto">
          <a:xfrm>
            <a:off x="971550" y="305435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    12×3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09" name="Rectangle 4"/>
          <p:cNvSpPr txBox="1">
            <a:spLocks noChangeArrowheads="1"/>
          </p:cNvSpPr>
          <p:nvPr/>
        </p:nvSpPr>
        <p:spPr bwMode="auto">
          <a:xfrm>
            <a:off x="971550" y="3957638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  120×3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0" name="Rectangle 4"/>
          <p:cNvSpPr txBox="1">
            <a:spLocks noChangeArrowheads="1"/>
          </p:cNvSpPr>
          <p:nvPr/>
        </p:nvSpPr>
        <p:spPr bwMode="auto">
          <a:xfrm>
            <a:off x="971550" y="487680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120×30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1" name="Rectangle 4"/>
          <p:cNvSpPr txBox="1">
            <a:spLocks noChangeArrowheads="1"/>
          </p:cNvSpPr>
          <p:nvPr/>
        </p:nvSpPr>
        <p:spPr bwMode="auto">
          <a:xfrm>
            <a:off x="3594100" y="305435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    48×5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2" name="Rectangle 4"/>
          <p:cNvSpPr txBox="1">
            <a:spLocks noChangeArrowheads="1"/>
          </p:cNvSpPr>
          <p:nvPr/>
        </p:nvSpPr>
        <p:spPr bwMode="auto">
          <a:xfrm>
            <a:off x="3594100" y="3957638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  48×50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3" name="Rectangle 4"/>
          <p:cNvSpPr txBox="1">
            <a:spLocks noChangeArrowheads="1"/>
          </p:cNvSpPr>
          <p:nvPr/>
        </p:nvSpPr>
        <p:spPr bwMode="auto">
          <a:xfrm>
            <a:off x="3594100" y="487680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48×500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4" name="Rectangle 4"/>
          <p:cNvSpPr txBox="1">
            <a:spLocks noChangeArrowheads="1"/>
          </p:cNvSpPr>
          <p:nvPr/>
        </p:nvSpPr>
        <p:spPr bwMode="auto">
          <a:xfrm>
            <a:off x="6356350" y="305435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8×50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5" name="Rectangle 4"/>
          <p:cNvSpPr txBox="1">
            <a:spLocks noChangeArrowheads="1"/>
          </p:cNvSpPr>
          <p:nvPr/>
        </p:nvSpPr>
        <p:spPr bwMode="auto">
          <a:xfrm>
            <a:off x="6356350" y="3957638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8×25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6" name="Rectangle 4"/>
          <p:cNvSpPr txBox="1">
            <a:spLocks noChangeArrowheads="1"/>
          </p:cNvSpPr>
          <p:nvPr/>
        </p:nvSpPr>
        <p:spPr bwMode="auto">
          <a:xfrm>
            <a:off x="6356350" y="4876800"/>
            <a:ext cx="23876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/>
              <a:t>4×50</a:t>
            </a:r>
            <a:r>
              <a:rPr lang="zh-CN" altLang="en-US" sz="2600"/>
              <a:t>＝</a:t>
            </a:r>
            <a:endParaRPr lang="en-US" altLang="zh-CN" sz="2600"/>
          </a:p>
        </p:txBody>
      </p:sp>
      <p:sp>
        <p:nvSpPr>
          <p:cNvPr id="251917" name="Rectangle 4"/>
          <p:cNvSpPr txBox="1">
            <a:spLocks noChangeArrowheads="1"/>
          </p:cNvSpPr>
          <p:nvPr/>
        </p:nvSpPr>
        <p:spPr bwMode="auto">
          <a:xfrm>
            <a:off x="2540000" y="3054350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36</a:t>
            </a:r>
          </a:p>
        </p:txBody>
      </p:sp>
      <p:sp>
        <p:nvSpPr>
          <p:cNvPr id="251918" name="Rectangle 4"/>
          <p:cNvSpPr txBox="1">
            <a:spLocks noChangeArrowheads="1"/>
          </p:cNvSpPr>
          <p:nvPr/>
        </p:nvSpPr>
        <p:spPr bwMode="auto">
          <a:xfrm>
            <a:off x="2540000" y="3957638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360</a:t>
            </a:r>
          </a:p>
        </p:txBody>
      </p:sp>
      <p:sp>
        <p:nvSpPr>
          <p:cNvPr id="251919" name="Rectangle 4"/>
          <p:cNvSpPr txBox="1">
            <a:spLocks noChangeArrowheads="1"/>
          </p:cNvSpPr>
          <p:nvPr/>
        </p:nvSpPr>
        <p:spPr bwMode="auto">
          <a:xfrm>
            <a:off x="2540000" y="4876800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3600</a:t>
            </a:r>
          </a:p>
        </p:txBody>
      </p:sp>
      <p:sp>
        <p:nvSpPr>
          <p:cNvPr id="251920" name="Rectangle 4"/>
          <p:cNvSpPr txBox="1">
            <a:spLocks noChangeArrowheads="1"/>
          </p:cNvSpPr>
          <p:nvPr/>
        </p:nvSpPr>
        <p:spPr bwMode="auto">
          <a:xfrm>
            <a:off x="5176838" y="3054350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240</a:t>
            </a:r>
          </a:p>
        </p:txBody>
      </p:sp>
      <p:sp>
        <p:nvSpPr>
          <p:cNvPr id="251921" name="Rectangle 4"/>
          <p:cNvSpPr txBox="1">
            <a:spLocks noChangeArrowheads="1"/>
          </p:cNvSpPr>
          <p:nvPr/>
        </p:nvSpPr>
        <p:spPr bwMode="auto">
          <a:xfrm>
            <a:off x="5176838" y="3957638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2400</a:t>
            </a:r>
          </a:p>
        </p:txBody>
      </p:sp>
      <p:sp>
        <p:nvSpPr>
          <p:cNvPr id="251922" name="Rectangle 4"/>
          <p:cNvSpPr txBox="1">
            <a:spLocks noChangeArrowheads="1"/>
          </p:cNvSpPr>
          <p:nvPr/>
        </p:nvSpPr>
        <p:spPr bwMode="auto">
          <a:xfrm>
            <a:off x="5176838" y="4876800"/>
            <a:ext cx="17272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24000</a:t>
            </a:r>
          </a:p>
        </p:txBody>
      </p:sp>
      <p:sp>
        <p:nvSpPr>
          <p:cNvPr id="251923" name="Rectangle 4"/>
          <p:cNvSpPr txBox="1">
            <a:spLocks noChangeArrowheads="1"/>
          </p:cNvSpPr>
          <p:nvPr/>
        </p:nvSpPr>
        <p:spPr bwMode="auto">
          <a:xfrm>
            <a:off x="7573963" y="3054350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400</a:t>
            </a:r>
          </a:p>
        </p:txBody>
      </p:sp>
      <p:sp>
        <p:nvSpPr>
          <p:cNvPr id="251924" name="Rectangle 4"/>
          <p:cNvSpPr txBox="1">
            <a:spLocks noChangeArrowheads="1"/>
          </p:cNvSpPr>
          <p:nvPr/>
        </p:nvSpPr>
        <p:spPr bwMode="auto">
          <a:xfrm>
            <a:off x="7573963" y="3957638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251925" name="Rectangle 4"/>
          <p:cNvSpPr txBox="1">
            <a:spLocks noChangeArrowheads="1"/>
          </p:cNvSpPr>
          <p:nvPr/>
        </p:nvSpPr>
        <p:spPr bwMode="auto">
          <a:xfrm>
            <a:off x="7573963" y="4876800"/>
            <a:ext cx="1511300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600">
                <a:solidFill>
                  <a:srgbClr val="FF0000"/>
                </a:solidFill>
              </a:rPr>
              <a:t>200</a:t>
            </a:r>
          </a:p>
        </p:txBody>
      </p:sp>
    </p:spTree>
    <p:extLst>
      <p:ext uri="{BB962C8B-B14F-4D97-AF65-F5344CB8AC3E}">
        <p14:creationId xmlns:p14="http://schemas.microsoft.com/office/powerpoint/2010/main" val="208046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917" grpId="0" autoUpdateAnimBg="0"/>
      <p:bldP spid="251918" grpId="0" autoUpdateAnimBg="0"/>
      <p:bldP spid="251919" grpId="0" autoUpdateAnimBg="0"/>
      <p:bldP spid="251920" grpId="0" autoUpdateAnimBg="0"/>
      <p:bldP spid="251921" grpId="0" autoUpdateAnimBg="0"/>
      <p:bldP spid="251922" grpId="0" autoUpdateAnimBg="0"/>
      <p:bldP spid="251923" grpId="0" autoUpdateAnimBg="0"/>
      <p:bldP spid="251924" grpId="0" autoUpdateAnimBg="0"/>
      <p:bldP spid="25192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52931" name="Text Box 5"/>
          <p:cNvSpPr txBox="1">
            <a:spLocks noChangeArrowheads="1"/>
          </p:cNvSpPr>
          <p:nvPr/>
        </p:nvSpPr>
        <p:spPr bwMode="auto">
          <a:xfrm>
            <a:off x="741363" y="1658938"/>
            <a:ext cx="73453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2.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扩大后的绿地面积是多少？</a:t>
            </a:r>
          </a:p>
        </p:txBody>
      </p:sp>
      <p:grpSp>
        <p:nvGrpSpPr>
          <p:cNvPr id="252932" name="Group 9"/>
          <p:cNvGrpSpPr>
            <a:grpSpLocks/>
          </p:cNvGrpSpPr>
          <p:nvPr/>
        </p:nvGrpSpPr>
        <p:grpSpPr bwMode="auto">
          <a:xfrm>
            <a:off x="2916238" y="4505325"/>
            <a:ext cx="3360737" cy="795338"/>
            <a:chOff x="0" y="0"/>
            <a:chExt cx="2117" cy="501"/>
          </a:xfrm>
        </p:grpSpPr>
        <p:sp>
          <p:nvSpPr>
            <p:cNvPr id="252933" name="Line 15"/>
            <p:cNvSpPr>
              <a:spLocks noChangeShapeType="1"/>
            </p:cNvSpPr>
            <p:nvPr/>
          </p:nvSpPr>
          <p:spPr bwMode="auto">
            <a:xfrm>
              <a:off x="1577" y="497"/>
              <a:ext cx="227" cy="0"/>
            </a:xfrm>
            <a:prstGeom prst="line">
              <a:avLst/>
            </a:prstGeom>
            <a:noFill/>
            <a:ln w="9525" cmpd="sng">
              <a:solidFill>
                <a:srgbClr val="CC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2934" name="Group 18"/>
            <p:cNvGrpSpPr>
              <a:grpSpLocks/>
            </p:cNvGrpSpPr>
            <p:nvPr/>
          </p:nvGrpSpPr>
          <p:grpSpPr bwMode="auto">
            <a:xfrm>
              <a:off x="0" y="0"/>
              <a:ext cx="2117" cy="501"/>
              <a:chOff x="0" y="0"/>
              <a:chExt cx="2117" cy="501"/>
            </a:xfrm>
          </p:grpSpPr>
          <p:sp>
            <p:nvSpPr>
              <p:cNvPr id="252935" name="Rectangle 19"/>
              <p:cNvSpPr>
                <a:spLocks noChangeArrowheads="1"/>
              </p:cNvSpPr>
              <p:nvPr/>
            </p:nvSpPr>
            <p:spPr bwMode="auto">
              <a:xfrm>
                <a:off x="0" y="1"/>
                <a:ext cx="1560" cy="499"/>
              </a:xfrm>
              <a:prstGeom prst="rect">
                <a:avLst/>
              </a:prstGeom>
              <a:solidFill>
                <a:schemeClr val="folHlink"/>
              </a:solidFill>
              <a:ln w="19050" cmpd="sng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solidFill>
                      <a:srgbClr val="000000"/>
                    </a:solidFill>
                    <a:ea typeface="宋体" pitchFamily="2" charset="-122"/>
                  </a:rPr>
                  <a:t>200</a:t>
                </a:r>
                <a:r>
                  <a:rPr lang="zh-CN" altLang="en-US" sz="2400">
                    <a:solidFill>
                      <a:srgbClr val="000000"/>
                    </a:solidFill>
                    <a:latin typeface="楷体_GB2312" pitchFamily="1" charset="-122"/>
                  </a:rPr>
                  <a:t>平方米</a:t>
                </a:r>
              </a:p>
            </p:txBody>
          </p:sp>
          <p:grpSp>
            <p:nvGrpSpPr>
              <p:cNvPr id="252936" name="Group 20"/>
              <p:cNvGrpSpPr>
                <a:grpSpLocks/>
              </p:cNvGrpSpPr>
              <p:nvPr/>
            </p:nvGrpSpPr>
            <p:grpSpPr bwMode="auto">
              <a:xfrm>
                <a:off x="1577" y="0"/>
                <a:ext cx="227" cy="501"/>
                <a:chOff x="0" y="0"/>
                <a:chExt cx="227" cy="501"/>
              </a:xfrm>
            </p:grpSpPr>
            <p:sp>
              <p:nvSpPr>
                <p:cNvPr id="252937" name="Line 21"/>
                <p:cNvSpPr>
                  <a:spLocks noChangeShapeType="1"/>
                </p:cNvSpPr>
                <p:nvPr/>
              </p:nvSpPr>
              <p:spPr bwMode="auto">
                <a:xfrm>
                  <a:off x="136" y="319"/>
                  <a:ext cx="0" cy="182"/>
                </a:xfrm>
                <a:prstGeom prst="line">
                  <a:avLst/>
                </a:prstGeom>
                <a:noFill/>
                <a:ln w="9525" cmpd="sng">
                  <a:solidFill>
                    <a:srgbClr val="CC33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52938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36" y="0"/>
                  <a:ext cx="0" cy="182"/>
                </a:xfrm>
                <a:prstGeom prst="line">
                  <a:avLst/>
                </a:prstGeom>
                <a:noFill/>
                <a:ln w="9525" cmpd="sng">
                  <a:solidFill>
                    <a:srgbClr val="CC3300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52939" name="Line 23"/>
                <p:cNvSpPr>
                  <a:spLocks noChangeShapeType="1"/>
                </p:cNvSpPr>
                <p:nvPr/>
              </p:nvSpPr>
              <p:spPr bwMode="auto">
                <a:xfrm>
                  <a:off x="0" y="1"/>
                  <a:ext cx="227" cy="0"/>
                </a:xfrm>
                <a:prstGeom prst="line">
                  <a:avLst/>
                </a:prstGeom>
                <a:noFill/>
                <a:ln w="9525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252940" name="Line 24"/>
                <p:cNvSpPr>
                  <a:spLocks noChangeShapeType="1"/>
                </p:cNvSpPr>
                <p:nvPr/>
              </p:nvSpPr>
              <p:spPr bwMode="auto">
                <a:xfrm>
                  <a:off x="0" y="500"/>
                  <a:ext cx="227" cy="0"/>
                </a:xfrm>
                <a:prstGeom prst="line">
                  <a:avLst/>
                </a:prstGeom>
                <a:noFill/>
                <a:ln w="9525" cmpd="sng">
                  <a:solidFill>
                    <a:srgbClr val="CC33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52941" name="Text Box 25"/>
              <p:cNvSpPr txBox="1">
                <a:spLocks noChangeArrowheads="1"/>
              </p:cNvSpPr>
              <p:nvPr/>
            </p:nvSpPr>
            <p:spPr bwMode="auto">
              <a:xfrm>
                <a:off x="1701" y="104"/>
                <a:ext cx="416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solidFill>
                      <a:srgbClr val="000000"/>
                    </a:solidFill>
                    <a:ea typeface="宋体" pitchFamily="2" charset="-122"/>
                  </a:rPr>
                  <a:t>8</a:t>
                </a:r>
                <a:r>
                  <a:rPr lang="zh-CN" altLang="en-US" sz="2400">
                    <a:solidFill>
                      <a:srgbClr val="000000"/>
                    </a:solidFill>
                    <a:latin typeface="楷体_GB2312" pitchFamily="1" charset="-122"/>
                  </a:rPr>
                  <a:t>米</a:t>
                </a:r>
              </a:p>
            </p:txBody>
          </p:sp>
        </p:grpSp>
      </p:grpSp>
      <p:grpSp>
        <p:nvGrpSpPr>
          <p:cNvPr id="252942" name="Group 24"/>
          <p:cNvGrpSpPr>
            <a:grpSpLocks noChangeAspect="1"/>
          </p:cNvGrpSpPr>
          <p:nvPr/>
        </p:nvGrpSpPr>
        <p:grpSpPr bwMode="auto">
          <a:xfrm>
            <a:off x="1116013" y="2397125"/>
            <a:ext cx="7069137" cy="1439863"/>
            <a:chOff x="0" y="0"/>
            <a:chExt cx="4453" cy="907"/>
          </a:xfrm>
        </p:grpSpPr>
        <p:pic>
          <p:nvPicPr>
            <p:cNvPr id="252943" name="Picture 22" descr="59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81"/>
              <a:ext cx="2369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2944" name="Picture 23" descr="59-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2" y="0"/>
              <a:ext cx="2231" cy="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432584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954" name="Group 63"/>
          <p:cNvGrpSpPr>
            <a:grpSpLocks/>
          </p:cNvGrpSpPr>
          <p:nvPr/>
        </p:nvGrpSpPr>
        <p:grpSpPr bwMode="auto">
          <a:xfrm>
            <a:off x="2078038" y="4800600"/>
            <a:ext cx="6670675" cy="1941513"/>
            <a:chOff x="0" y="0"/>
            <a:chExt cx="4202" cy="1223"/>
          </a:xfrm>
        </p:grpSpPr>
        <p:sp>
          <p:nvSpPr>
            <p:cNvPr id="253955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3332" cy="1080"/>
            </a:xfrm>
            <a:prstGeom prst="wedgeRoundRectCallout">
              <a:avLst>
                <a:gd name="adj1" fmla="val 55648"/>
                <a:gd name="adj2" fmla="val -1567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我是这么想的：先求出原来长方形的长，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再用长乘扩大后的宽，就是扩大后的绿地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面积。我的列式：</a:t>
              </a:r>
              <a:r>
                <a:rPr lang="en-US" altLang="zh-CN" sz="2000">
                  <a:solidFill>
                    <a:schemeClr val="tx1"/>
                  </a:solidFill>
                </a:rPr>
                <a:t>200÷8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25</a:t>
              </a:r>
              <a:r>
                <a:rPr lang="zh-CN" altLang="en-US" sz="2000">
                  <a:solidFill>
                    <a:schemeClr val="tx1"/>
                  </a:solidFill>
                </a:rPr>
                <a:t>（米） 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25×24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600</a:t>
              </a:r>
              <a:r>
                <a:rPr lang="zh-CN" altLang="en-US" sz="2000">
                  <a:solidFill>
                    <a:schemeClr val="tx1"/>
                  </a:solidFill>
                </a:rPr>
                <a:t>（平方米）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zh-CN" sz="2000">
                <a:solidFill>
                  <a:schemeClr val="tx1"/>
                </a:solidFill>
              </a:endParaRPr>
            </a:p>
          </p:txBody>
        </p:sp>
        <p:pic>
          <p:nvPicPr>
            <p:cNvPr id="253956" name="Picture 58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5" y="9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3957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grpSp>
        <p:nvGrpSpPr>
          <p:cNvPr id="253958" name="Group 8"/>
          <p:cNvGrpSpPr>
            <a:grpSpLocks/>
          </p:cNvGrpSpPr>
          <p:nvPr/>
        </p:nvGrpSpPr>
        <p:grpSpPr bwMode="auto">
          <a:xfrm>
            <a:off x="1939925" y="2276475"/>
            <a:ext cx="4432300" cy="2378075"/>
            <a:chOff x="0" y="0"/>
            <a:chExt cx="2792" cy="1498"/>
          </a:xfrm>
        </p:grpSpPr>
        <p:grpSp>
          <p:nvGrpSpPr>
            <p:cNvPr id="253959" name="Group 9"/>
            <p:cNvGrpSpPr>
              <a:grpSpLocks/>
            </p:cNvGrpSpPr>
            <p:nvPr/>
          </p:nvGrpSpPr>
          <p:grpSpPr bwMode="auto">
            <a:xfrm>
              <a:off x="688" y="0"/>
              <a:ext cx="2104" cy="1498"/>
              <a:chOff x="0" y="0"/>
              <a:chExt cx="2104" cy="1498"/>
            </a:xfrm>
          </p:grpSpPr>
          <p:grpSp>
            <p:nvGrpSpPr>
              <p:cNvPr id="253960" name="Group 10"/>
              <p:cNvGrpSpPr>
                <a:grpSpLocks/>
              </p:cNvGrpSpPr>
              <p:nvPr/>
            </p:nvGrpSpPr>
            <p:grpSpPr bwMode="auto">
              <a:xfrm>
                <a:off x="0" y="496"/>
                <a:ext cx="2104" cy="501"/>
                <a:chOff x="0" y="0"/>
                <a:chExt cx="2104" cy="501"/>
              </a:xfrm>
            </p:grpSpPr>
            <p:sp>
              <p:nvSpPr>
                <p:cNvPr id="253961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1"/>
                  <a:ext cx="1560" cy="499"/>
                </a:xfrm>
                <a:prstGeom prst="rect">
                  <a:avLst/>
                </a:prstGeom>
                <a:solidFill>
                  <a:schemeClr val="folHlink"/>
                </a:solidFill>
                <a:ln w="19050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200</a:t>
                  </a:r>
                  <a:r>
                    <a:rPr lang="zh-CN" altLang="en-US" sz="2400">
                      <a:solidFill>
                        <a:srgbClr val="000000"/>
                      </a:solidFill>
                      <a:latin typeface="楷体_GB2312" pitchFamily="1" charset="-122"/>
                    </a:rPr>
                    <a:t>平方米</a:t>
                  </a:r>
                </a:p>
              </p:txBody>
            </p:sp>
            <p:grpSp>
              <p:nvGrpSpPr>
                <p:cNvPr id="253962" name="Group 12"/>
                <p:cNvGrpSpPr>
                  <a:grpSpLocks/>
                </p:cNvGrpSpPr>
                <p:nvPr/>
              </p:nvGrpSpPr>
              <p:grpSpPr bwMode="auto">
                <a:xfrm>
                  <a:off x="1564" y="0"/>
                  <a:ext cx="227" cy="501"/>
                  <a:chOff x="0" y="0"/>
                  <a:chExt cx="227" cy="501"/>
                </a:xfrm>
              </p:grpSpPr>
              <p:sp>
                <p:nvSpPr>
                  <p:cNvPr id="253963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36" y="319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64" name="Line 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6" y="0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65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0" y="1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66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0" y="500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53967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688" y="104"/>
                  <a:ext cx="41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8</a:t>
                  </a:r>
                  <a:r>
                    <a:rPr lang="zh-CN" altLang="en-US" sz="2400">
                      <a:solidFill>
                        <a:srgbClr val="000000"/>
                      </a:solidFill>
                      <a:latin typeface="楷体_GB2312" pitchFamily="1" charset="-122"/>
                    </a:rPr>
                    <a:t>米</a:t>
                  </a:r>
                </a:p>
              </p:txBody>
            </p:sp>
          </p:grpSp>
          <p:grpSp>
            <p:nvGrpSpPr>
              <p:cNvPr id="253968" name="Group 18"/>
              <p:cNvGrpSpPr>
                <a:grpSpLocks/>
              </p:cNvGrpSpPr>
              <p:nvPr/>
            </p:nvGrpSpPr>
            <p:grpSpPr bwMode="auto">
              <a:xfrm>
                <a:off x="0" y="0"/>
                <a:ext cx="2104" cy="501"/>
                <a:chOff x="0" y="0"/>
                <a:chExt cx="2104" cy="501"/>
              </a:xfrm>
            </p:grpSpPr>
            <p:sp>
              <p:nvSpPr>
                <p:cNvPr id="253969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1"/>
                  <a:ext cx="1560" cy="499"/>
                </a:xfrm>
                <a:prstGeom prst="rect">
                  <a:avLst/>
                </a:prstGeom>
                <a:solidFill>
                  <a:schemeClr val="folHlink"/>
                </a:solidFill>
                <a:ln w="19050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200</a:t>
                  </a:r>
                  <a:r>
                    <a:rPr lang="zh-CN" altLang="en-US" sz="2400">
                      <a:solidFill>
                        <a:schemeClr val="tx1"/>
                      </a:solidFill>
                      <a:latin typeface="楷体_GB2312" pitchFamily="1" charset="-122"/>
                    </a:rPr>
                    <a:t>平方米</a:t>
                  </a:r>
                </a:p>
              </p:txBody>
            </p:sp>
            <p:grpSp>
              <p:nvGrpSpPr>
                <p:cNvPr id="253970" name="Group 20"/>
                <p:cNvGrpSpPr>
                  <a:grpSpLocks/>
                </p:cNvGrpSpPr>
                <p:nvPr/>
              </p:nvGrpSpPr>
              <p:grpSpPr bwMode="auto">
                <a:xfrm>
                  <a:off x="1564" y="0"/>
                  <a:ext cx="227" cy="501"/>
                  <a:chOff x="0" y="0"/>
                  <a:chExt cx="227" cy="501"/>
                </a:xfrm>
              </p:grpSpPr>
              <p:sp>
                <p:nvSpPr>
                  <p:cNvPr id="253971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36" y="319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72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6" y="0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7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0" y="1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7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0" y="500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53975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688" y="104"/>
                  <a:ext cx="41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8</a:t>
                  </a:r>
                  <a:r>
                    <a:rPr lang="zh-CN" altLang="en-US" sz="2400">
                      <a:solidFill>
                        <a:srgbClr val="000000"/>
                      </a:solidFill>
                      <a:latin typeface="楷体_GB2312" pitchFamily="1" charset="-122"/>
                    </a:rPr>
                    <a:t>米</a:t>
                  </a:r>
                </a:p>
              </p:txBody>
            </p:sp>
          </p:grpSp>
          <p:grpSp>
            <p:nvGrpSpPr>
              <p:cNvPr id="253976" name="Group 26"/>
              <p:cNvGrpSpPr>
                <a:grpSpLocks/>
              </p:cNvGrpSpPr>
              <p:nvPr/>
            </p:nvGrpSpPr>
            <p:grpSpPr bwMode="auto">
              <a:xfrm>
                <a:off x="0" y="997"/>
                <a:ext cx="2104" cy="501"/>
                <a:chOff x="0" y="0"/>
                <a:chExt cx="2104" cy="501"/>
              </a:xfrm>
            </p:grpSpPr>
            <p:sp>
              <p:nvSpPr>
                <p:cNvPr id="253977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1"/>
                  <a:ext cx="1560" cy="499"/>
                </a:xfrm>
                <a:prstGeom prst="rect">
                  <a:avLst/>
                </a:prstGeom>
                <a:solidFill>
                  <a:schemeClr val="folHlink"/>
                </a:solidFill>
                <a:ln w="19050" cmpd="sng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200</a:t>
                  </a:r>
                  <a:r>
                    <a:rPr lang="zh-CN" altLang="en-US" sz="2400">
                      <a:solidFill>
                        <a:srgbClr val="000000"/>
                      </a:solidFill>
                      <a:latin typeface="楷体_GB2312" pitchFamily="1" charset="-122"/>
                    </a:rPr>
                    <a:t>平方米</a:t>
                  </a:r>
                </a:p>
              </p:txBody>
            </p:sp>
            <p:grpSp>
              <p:nvGrpSpPr>
                <p:cNvPr id="253978" name="Group 28"/>
                <p:cNvGrpSpPr>
                  <a:grpSpLocks/>
                </p:cNvGrpSpPr>
                <p:nvPr/>
              </p:nvGrpSpPr>
              <p:grpSpPr bwMode="auto">
                <a:xfrm>
                  <a:off x="1564" y="0"/>
                  <a:ext cx="227" cy="501"/>
                  <a:chOff x="0" y="0"/>
                  <a:chExt cx="227" cy="501"/>
                </a:xfrm>
              </p:grpSpPr>
              <p:sp>
                <p:nvSpPr>
                  <p:cNvPr id="253979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36" y="319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80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36" y="0"/>
                    <a:ext cx="0" cy="182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 type="triangl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8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0" y="1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398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0" y="500"/>
                    <a:ext cx="227" cy="0"/>
                  </a:xfrm>
                  <a:prstGeom prst="line">
                    <a:avLst/>
                  </a:prstGeom>
                  <a:noFill/>
                  <a:ln w="9525" cmpd="sng">
                    <a:solidFill>
                      <a:srgbClr val="CC33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53983" name="Text Box 33"/>
                <p:cNvSpPr txBox="1">
                  <a:spLocks noChangeArrowheads="1"/>
                </p:cNvSpPr>
                <p:nvPr/>
              </p:nvSpPr>
              <p:spPr bwMode="auto">
                <a:xfrm>
                  <a:off x="1688" y="104"/>
                  <a:ext cx="416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Char char="•"/>
                    <a:defRPr sz="28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4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600">
                      <a:solidFill>
                        <a:srgbClr val="1C1C1C"/>
                      </a:solidFill>
                      <a:latin typeface="Arial" pitchFamily="34" charset="0"/>
                      <a:ea typeface="楷体_GB2312" pitchFamily="1" charset="-122"/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400">
                      <a:solidFill>
                        <a:srgbClr val="000000"/>
                      </a:solidFill>
                      <a:ea typeface="宋体" pitchFamily="2" charset="-122"/>
                    </a:rPr>
                    <a:t>8</a:t>
                  </a:r>
                  <a:r>
                    <a:rPr lang="zh-CN" altLang="en-US" sz="2400">
                      <a:solidFill>
                        <a:srgbClr val="000000"/>
                      </a:solidFill>
                      <a:latin typeface="楷体_GB2312" pitchFamily="1" charset="-122"/>
                    </a:rPr>
                    <a:t>米</a:t>
                  </a:r>
                </a:p>
              </p:txBody>
            </p:sp>
          </p:grpSp>
        </p:grpSp>
        <p:grpSp>
          <p:nvGrpSpPr>
            <p:cNvPr id="253984" name="Group 34"/>
            <p:cNvGrpSpPr>
              <a:grpSpLocks/>
            </p:cNvGrpSpPr>
            <p:nvPr/>
          </p:nvGrpSpPr>
          <p:grpSpPr bwMode="auto">
            <a:xfrm>
              <a:off x="0" y="0"/>
              <a:ext cx="628" cy="1497"/>
              <a:chOff x="0" y="0"/>
              <a:chExt cx="583" cy="1633"/>
            </a:xfrm>
          </p:grpSpPr>
          <p:sp>
            <p:nvSpPr>
              <p:cNvPr id="253985" name="Text Box 35"/>
              <p:cNvSpPr txBox="1">
                <a:spLocks noChangeArrowheads="1"/>
              </p:cNvSpPr>
              <p:nvPr/>
            </p:nvSpPr>
            <p:spPr bwMode="auto">
              <a:xfrm>
                <a:off x="0" y="635"/>
                <a:ext cx="485" cy="3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400">
                    <a:solidFill>
                      <a:srgbClr val="000000"/>
                    </a:solidFill>
                    <a:ea typeface="宋体" pitchFamily="2" charset="-122"/>
                  </a:rPr>
                  <a:t>24</a:t>
                </a:r>
                <a:r>
                  <a:rPr lang="zh-CN" altLang="en-US" sz="2400">
                    <a:solidFill>
                      <a:srgbClr val="000000"/>
                    </a:solidFill>
                    <a:latin typeface="楷体_GB2312" pitchFamily="1" charset="-122"/>
                  </a:rPr>
                  <a:t>米</a:t>
                </a:r>
              </a:p>
            </p:txBody>
          </p:sp>
          <p:sp>
            <p:nvSpPr>
              <p:cNvPr id="253986" name="AutoShape 36"/>
              <p:cNvSpPr>
                <a:spLocks/>
              </p:cNvSpPr>
              <p:nvPr/>
            </p:nvSpPr>
            <p:spPr bwMode="auto">
              <a:xfrm>
                <a:off x="538" y="0"/>
                <a:ext cx="45" cy="1633"/>
              </a:xfrm>
              <a:prstGeom prst="leftBrace">
                <a:avLst>
                  <a:gd name="adj1" fmla="val 302407"/>
                  <a:gd name="adj2" fmla="val 50000"/>
                </a:avLst>
              </a:prstGeom>
              <a:noFill/>
              <a:ln w="952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endParaRPr lang="zh-CN" altLang="zh-CN" sz="2400" b="0">
                  <a:solidFill>
                    <a:srgbClr val="000000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</p:grpSp>
      </p:grpSp>
      <p:grpSp>
        <p:nvGrpSpPr>
          <p:cNvPr id="253987" name="Group 68"/>
          <p:cNvGrpSpPr>
            <a:grpSpLocks/>
          </p:cNvGrpSpPr>
          <p:nvPr/>
        </p:nvGrpSpPr>
        <p:grpSpPr bwMode="auto">
          <a:xfrm>
            <a:off x="4540250" y="635000"/>
            <a:ext cx="4283075" cy="1619250"/>
            <a:chOff x="0" y="0"/>
            <a:chExt cx="2698" cy="1020"/>
          </a:xfrm>
        </p:grpSpPr>
        <p:sp>
          <p:nvSpPr>
            <p:cNvPr id="253988" name="AutoShape 27"/>
            <p:cNvSpPr>
              <a:spLocks noChangeArrowheads="1"/>
            </p:cNvSpPr>
            <p:nvPr/>
          </p:nvSpPr>
          <p:spPr bwMode="auto">
            <a:xfrm>
              <a:off x="0" y="110"/>
              <a:ext cx="2001" cy="570"/>
            </a:xfrm>
            <a:prstGeom prst="wedgeRoundRectCallout">
              <a:avLst>
                <a:gd name="adj1" fmla="val 56764"/>
                <a:gd name="adj2" fmla="val -1349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你能利用今天学的知识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解决这个问题吗？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253989" name="Picture 67" descr="1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3990" name="Text Box 5"/>
          <p:cNvSpPr txBox="1">
            <a:spLocks noChangeArrowheads="1"/>
          </p:cNvSpPr>
          <p:nvPr/>
        </p:nvSpPr>
        <p:spPr bwMode="auto">
          <a:xfrm>
            <a:off x="741363" y="1658938"/>
            <a:ext cx="7345362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2.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扩大后的绿地面积是多少？</a:t>
            </a:r>
          </a:p>
        </p:txBody>
      </p:sp>
      <p:grpSp>
        <p:nvGrpSpPr>
          <p:cNvPr id="253991" name="Group 66"/>
          <p:cNvGrpSpPr>
            <a:grpSpLocks/>
          </p:cNvGrpSpPr>
          <p:nvPr/>
        </p:nvGrpSpPr>
        <p:grpSpPr bwMode="auto">
          <a:xfrm>
            <a:off x="323850" y="4797425"/>
            <a:ext cx="7315200" cy="1871663"/>
            <a:chOff x="0" y="0"/>
            <a:chExt cx="4608" cy="1179"/>
          </a:xfrm>
        </p:grpSpPr>
        <p:sp>
          <p:nvSpPr>
            <p:cNvPr id="253992" name="AutoShape 27"/>
            <p:cNvSpPr>
              <a:spLocks noChangeArrowheads="1"/>
            </p:cNvSpPr>
            <p:nvPr/>
          </p:nvSpPr>
          <p:spPr bwMode="auto">
            <a:xfrm>
              <a:off x="907" y="0"/>
              <a:ext cx="3701" cy="1082"/>
            </a:xfrm>
            <a:prstGeom prst="wedgeRoundRectCallout">
              <a:avLst>
                <a:gd name="adj1" fmla="val -54361"/>
                <a:gd name="adj2" fmla="val -1312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我是这样解决的：扩大后的宽是</a:t>
              </a:r>
              <a:r>
                <a:rPr lang="en-US" altLang="zh-CN" sz="2000">
                  <a:solidFill>
                    <a:schemeClr val="tx1"/>
                  </a:solidFill>
                </a:rPr>
                <a:t>24</a:t>
              </a:r>
              <a:r>
                <a:rPr lang="zh-CN" altLang="en-US" sz="2000">
                  <a:solidFill>
                    <a:schemeClr val="tx1"/>
                  </a:solidFill>
                </a:rPr>
                <a:t>米，</a:t>
              </a:r>
              <a:r>
                <a:rPr lang="en-US" altLang="zh-CN" sz="2000">
                  <a:solidFill>
                    <a:schemeClr val="tx1"/>
                  </a:solidFill>
                </a:rPr>
                <a:t>24</a:t>
              </a:r>
              <a:r>
                <a:rPr lang="zh-CN" altLang="en-US" sz="2000">
                  <a:solidFill>
                    <a:schemeClr val="tx1"/>
                  </a:solidFill>
                </a:rPr>
                <a:t>米是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原来宽的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</a:rPr>
                <a:t>倍，长不变，宽乘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</a:rPr>
                <a:t>，面积也乘</a:t>
              </a:r>
              <a:r>
                <a:rPr lang="en-US" altLang="zh-CN" sz="2000">
                  <a:solidFill>
                    <a:schemeClr val="tx1"/>
                  </a:solidFill>
                </a:rPr>
                <a:t>3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。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我的列式：</a:t>
              </a:r>
              <a:r>
                <a:rPr lang="en-US" altLang="zh-CN" sz="2000">
                  <a:solidFill>
                    <a:schemeClr val="tx1"/>
                  </a:solidFill>
                </a:rPr>
                <a:t>24÷8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3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                </a:t>
              </a:r>
              <a:r>
                <a:rPr lang="en-US" altLang="zh-CN" sz="700">
                  <a:solidFill>
                    <a:schemeClr val="tx1"/>
                  </a:solidFill>
                </a:rPr>
                <a:t> </a:t>
              </a:r>
              <a:r>
                <a:rPr lang="en-US" altLang="zh-CN" sz="2000">
                  <a:solidFill>
                    <a:schemeClr val="tx1"/>
                  </a:solidFill>
                </a:rPr>
                <a:t>200×3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600</a:t>
              </a:r>
              <a:r>
                <a:rPr lang="zh-CN" altLang="en-US" sz="2000">
                  <a:solidFill>
                    <a:schemeClr val="tx1"/>
                  </a:solidFill>
                </a:rPr>
                <a:t>（平方米）</a:t>
              </a:r>
            </a:p>
          </p:txBody>
        </p:sp>
        <p:pic>
          <p:nvPicPr>
            <p:cNvPr id="253993" name="Picture 64" descr="3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5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936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53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3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3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标题 5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四、布置作业</a:t>
            </a:r>
          </a:p>
        </p:txBody>
      </p:sp>
      <p:sp>
        <p:nvSpPr>
          <p:cNvPr id="254979" name="标题 5"/>
          <p:cNvSpPr txBox="1">
            <a:spLocks noChangeArrowheads="1"/>
          </p:cNvSpPr>
          <p:nvPr/>
        </p:nvSpPr>
        <p:spPr bwMode="auto">
          <a:xfrm>
            <a:off x="755650" y="2133600"/>
            <a:ext cx="8208963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/>
              <a:t>第</a:t>
            </a:r>
            <a:r>
              <a:rPr lang="en-US" altLang="zh-CN" sz="3200">
                <a:latin typeface="Arial" pitchFamily="34" charset="0"/>
              </a:rPr>
              <a:t>54</a:t>
            </a:r>
            <a:r>
              <a:rPr lang="zh-CN" altLang="en-US" sz="3200"/>
              <a:t>页练习九，第</a:t>
            </a:r>
            <a:r>
              <a:rPr lang="en-US" altLang="zh-CN" sz="3200">
                <a:latin typeface="Arial" pitchFamily="34" charset="0"/>
              </a:rPr>
              <a:t>1</a:t>
            </a:r>
            <a:r>
              <a:rPr lang="zh-CN" altLang="en-US" sz="3200"/>
              <a:t>题、第</a:t>
            </a:r>
            <a:r>
              <a:rPr lang="en-US" altLang="zh-CN" sz="3200">
                <a:latin typeface="Arial" pitchFamily="34" charset="0"/>
              </a:rPr>
              <a:t>4</a:t>
            </a:r>
            <a:r>
              <a:rPr lang="zh-CN" altLang="en-US" sz="3200"/>
              <a:t>题。</a:t>
            </a:r>
            <a:endParaRPr lang="en-US" altLang="zh-CN" sz="3200"/>
          </a:p>
          <a:p>
            <a:pPr>
              <a:lnSpc>
                <a:spcPct val="150000"/>
              </a:lnSpc>
            </a:pPr>
            <a:r>
              <a:rPr lang="en-US" altLang="zh-CN" sz="3200"/>
              <a:t>      </a:t>
            </a:r>
            <a:r>
              <a:rPr lang="zh-CN" altLang="en-US" sz="3200"/>
              <a:t>第</a:t>
            </a:r>
            <a:r>
              <a:rPr lang="en-US" altLang="zh-CN" sz="3200">
                <a:latin typeface="Arial" pitchFamily="34" charset="0"/>
              </a:rPr>
              <a:t>55</a:t>
            </a:r>
            <a:r>
              <a:rPr lang="zh-CN" altLang="en-US" sz="3200"/>
              <a:t>页练习九，第</a:t>
            </a:r>
            <a:r>
              <a:rPr lang="en-US" altLang="zh-CN" sz="3200">
                <a:latin typeface="Arial" pitchFamily="34" charset="0"/>
              </a:rPr>
              <a:t>10</a:t>
            </a:r>
            <a:r>
              <a:rPr lang="zh-CN" altLang="en-US" sz="3200"/>
              <a:t>题。</a:t>
            </a:r>
            <a:endParaRPr lang="en-US" altLang="zh-CN" sz="3200"/>
          </a:p>
        </p:txBody>
      </p:sp>
    </p:spTree>
    <p:extLst>
      <p:ext uri="{BB962C8B-B14F-4D97-AF65-F5344CB8AC3E}">
        <p14:creationId xmlns:p14="http://schemas.microsoft.com/office/powerpoint/2010/main" val="189349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sp>
        <p:nvSpPr>
          <p:cNvPr id="232451" name="Rectangle 9"/>
          <p:cNvSpPr>
            <a:spLocks noChangeArrowheads="1"/>
          </p:cNvSpPr>
          <p:nvPr/>
        </p:nvSpPr>
        <p:spPr bwMode="auto">
          <a:xfrm>
            <a:off x="885825" y="1773238"/>
            <a:ext cx="575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160</a:t>
            </a: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30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>
                <a:solidFill>
                  <a:srgbClr val="0000CC"/>
                </a:solidFill>
              </a:rPr>
              <a:t> </a:t>
            </a:r>
            <a:r>
              <a:rPr lang="en-US" altLang="zh-CN">
                <a:solidFill>
                  <a:srgbClr val="FF3399"/>
                </a:solidFill>
              </a:rPr>
              <a:t>______</a:t>
            </a:r>
            <a:endParaRPr lang="en-US" altLang="zh-CN">
              <a:solidFill>
                <a:schemeClr val="tx1"/>
              </a:solidFill>
              <a:ea typeface="宋体" pitchFamily="2" charset="-122"/>
            </a:endParaRPr>
          </a:p>
        </p:txBody>
      </p:sp>
      <p:grpSp>
        <p:nvGrpSpPr>
          <p:cNvPr id="232452" name="Group 9"/>
          <p:cNvGrpSpPr>
            <a:grpSpLocks/>
          </p:cNvGrpSpPr>
          <p:nvPr/>
        </p:nvGrpSpPr>
        <p:grpSpPr bwMode="auto">
          <a:xfrm>
            <a:off x="3544888" y="2827338"/>
            <a:ext cx="4787900" cy="1414462"/>
            <a:chOff x="0" y="0"/>
            <a:chExt cx="3016" cy="891"/>
          </a:xfrm>
        </p:grpSpPr>
        <p:pic>
          <p:nvPicPr>
            <p:cNvPr id="232453" name="Picture 15" descr="男天使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6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2454" name="AutoShape 27"/>
            <p:cNvSpPr>
              <a:spLocks noChangeArrowheads="1"/>
            </p:cNvSpPr>
            <p:nvPr/>
          </p:nvSpPr>
          <p:spPr bwMode="auto">
            <a:xfrm>
              <a:off x="0" y="226"/>
              <a:ext cx="2055" cy="590"/>
            </a:xfrm>
            <a:prstGeom prst="wedgeRoundRectCallout">
              <a:avLst>
                <a:gd name="adj1" fmla="val 53843"/>
                <a:gd name="adj2" fmla="val 3576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两个因数的末尾都有零，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此题如何口算呢？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291623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56" name="Rectangle 8"/>
          <p:cNvSpPr>
            <a:spLocks noChangeArrowheads="1"/>
          </p:cNvSpPr>
          <p:nvPr/>
        </p:nvSpPr>
        <p:spPr bwMode="auto">
          <a:xfrm>
            <a:off x="313213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57" name="Rectangle 9"/>
          <p:cNvSpPr>
            <a:spLocks noChangeArrowheads="1"/>
          </p:cNvSpPr>
          <p:nvPr/>
        </p:nvSpPr>
        <p:spPr bwMode="auto">
          <a:xfrm>
            <a:off x="3348038" y="5080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58" name="Rectangle 10"/>
          <p:cNvSpPr>
            <a:spLocks noChangeArrowheads="1"/>
          </p:cNvSpPr>
          <p:nvPr/>
        </p:nvSpPr>
        <p:spPr bwMode="auto">
          <a:xfrm>
            <a:off x="3563938" y="52959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59" name="Rectangle 11"/>
          <p:cNvSpPr>
            <a:spLocks noChangeArrowheads="1"/>
          </p:cNvSpPr>
          <p:nvPr/>
        </p:nvSpPr>
        <p:spPr bwMode="auto">
          <a:xfrm>
            <a:off x="3779838" y="55118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60" name="Rectangle 12"/>
          <p:cNvSpPr>
            <a:spLocks noChangeArrowheads="1"/>
          </p:cNvSpPr>
          <p:nvPr/>
        </p:nvSpPr>
        <p:spPr bwMode="auto">
          <a:xfrm>
            <a:off x="3995738" y="57277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61" name="Rectangle 13"/>
          <p:cNvSpPr>
            <a:spLocks noChangeArrowheads="1"/>
          </p:cNvSpPr>
          <p:nvPr/>
        </p:nvSpPr>
        <p:spPr bwMode="auto">
          <a:xfrm>
            <a:off x="4211638" y="59436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62" name="Rectangle 14"/>
          <p:cNvSpPr>
            <a:spLocks noChangeArrowheads="1"/>
          </p:cNvSpPr>
          <p:nvPr/>
        </p:nvSpPr>
        <p:spPr bwMode="auto">
          <a:xfrm>
            <a:off x="4427538" y="61595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63" name="Rectangle 15"/>
          <p:cNvSpPr>
            <a:spLocks noChangeArrowheads="1"/>
          </p:cNvSpPr>
          <p:nvPr/>
        </p:nvSpPr>
        <p:spPr bwMode="auto">
          <a:xfrm>
            <a:off x="4643438" y="63754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32464" name="Rectangle 16"/>
          <p:cNvSpPr>
            <a:spLocks noChangeArrowheads="1"/>
          </p:cNvSpPr>
          <p:nvPr/>
        </p:nvSpPr>
        <p:spPr bwMode="auto">
          <a:xfrm>
            <a:off x="4859338" y="65913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9030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10"/>
          <p:cNvSpPr>
            <a:spLocks noChangeArrowheads="1"/>
          </p:cNvSpPr>
          <p:nvPr/>
        </p:nvSpPr>
        <p:spPr bwMode="auto">
          <a:xfrm>
            <a:off x="3789363" y="1730375"/>
            <a:ext cx="97472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4800</a:t>
            </a:r>
            <a:endParaRPr lang="en-US" altLang="zh-CN" sz="280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3475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33476" name="Group 21"/>
          <p:cNvGrpSpPr>
            <a:grpSpLocks/>
          </p:cNvGrpSpPr>
          <p:nvPr/>
        </p:nvGrpSpPr>
        <p:grpSpPr bwMode="auto">
          <a:xfrm>
            <a:off x="827088" y="2697163"/>
            <a:ext cx="4824412" cy="1798637"/>
            <a:chOff x="0" y="0"/>
            <a:chExt cx="3039" cy="1133"/>
          </a:xfrm>
        </p:grpSpPr>
        <p:sp>
          <p:nvSpPr>
            <p:cNvPr id="233477" name="AutoShape 27"/>
            <p:cNvSpPr>
              <a:spLocks noChangeArrowheads="1"/>
            </p:cNvSpPr>
            <p:nvPr/>
          </p:nvSpPr>
          <p:spPr bwMode="auto">
            <a:xfrm>
              <a:off x="908" y="106"/>
              <a:ext cx="2131" cy="589"/>
            </a:xfrm>
            <a:prstGeom prst="wedgeRoundRectCallout">
              <a:avLst>
                <a:gd name="adj1" fmla="val -58181"/>
                <a:gd name="adj2" fmla="val 3081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先口算出</a:t>
              </a:r>
              <a:r>
                <a:rPr lang="en-US" altLang="zh-CN" sz="2000">
                  <a:solidFill>
                    <a:schemeClr val="tx1"/>
                  </a:solidFill>
                </a:rPr>
                <a:t>16×3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>
                  <a:solidFill>
                    <a:schemeClr val="tx1"/>
                  </a:solidFill>
                </a:rPr>
                <a:t>，再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在积的末尾添两个</a:t>
              </a:r>
              <a:r>
                <a:rPr lang="en-US" altLang="zh-CN" sz="2000">
                  <a:solidFill>
                    <a:schemeClr val="tx1"/>
                  </a:solidFill>
                </a:rPr>
                <a:t>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pic>
          <p:nvPicPr>
            <p:cNvPr id="233478" name="Picture 20" descr="4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3479" name="Rectangle 9"/>
          <p:cNvSpPr>
            <a:spLocks noChangeArrowheads="1"/>
          </p:cNvSpPr>
          <p:nvPr/>
        </p:nvSpPr>
        <p:spPr bwMode="auto">
          <a:xfrm>
            <a:off x="885825" y="1773238"/>
            <a:ext cx="575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160</a:t>
            </a: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30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>
                <a:solidFill>
                  <a:srgbClr val="0000CC"/>
                </a:solidFill>
              </a:rPr>
              <a:t> </a:t>
            </a:r>
            <a:r>
              <a:rPr lang="en-US" altLang="zh-CN">
                <a:solidFill>
                  <a:srgbClr val="FF3399"/>
                </a:solidFill>
              </a:rPr>
              <a:t>______</a:t>
            </a:r>
            <a:endParaRPr lang="en-US" altLang="zh-CN">
              <a:solidFill>
                <a:schemeClr val="tx1"/>
              </a:solidFill>
              <a:ea typeface="宋体" pitchFamily="2" charset="-122"/>
            </a:endParaRPr>
          </a:p>
        </p:txBody>
      </p:sp>
      <p:grpSp>
        <p:nvGrpSpPr>
          <p:cNvPr id="233480" name="Group 20"/>
          <p:cNvGrpSpPr>
            <a:grpSpLocks/>
          </p:cNvGrpSpPr>
          <p:nvPr/>
        </p:nvGrpSpPr>
        <p:grpSpPr bwMode="auto">
          <a:xfrm>
            <a:off x="4421188" y="4208463"/>
            <a:ext cx="4187825" cy="1414462"/>
            <a:chOff x="0" y="0"/>
            <a:chExt cx="2638" cy="891"/>
          </a:xfrm>
        </p:grpSpPr>
        <p:pic>
          <p:nvPicPr>
            <p:cNvPr id="233481" name="Picture 15" descr="男天使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482" name="AutoShape 27"/>
            <p:cNvSpPr>
              <a:spLocks noChangeArrowheads="1"/>
            </p:cNvSpPr>
            <p:nvPr/>
          </p:nvSpPr>
          <p:spPr bwMode="auto">
            <a:xfrm>
              <a:off x="0" y="316"/>
              <a:ext cx="1556" cy="364"/>
            </a:xfrm>
            <a:prstGeom prst="wedgeRoundRectCallout">
              <a:avLst>
                <a:gd name="adj1" fmla="val 56231"/>
                <a:gd name="adj2" fmla="val 2307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怎样笔算更简便？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233483" name="Group 18"/>
          <p:cNvGrpSpPr>
            <a:grpSpLocks/>
          </p:cNvGrpSpPr>
          <p:nvPr/>
        </p:nvGrpSpPr>
        <p:grpSpPr bwMode="auto">
          <a:xfrm>
            <a:off x="3556000" y="4208463"/>
            <a:ext cx="5053013" cy="2016125"/>
            <a:chOff x="0" y="0"/>
            <a:chExt cx="3183" cy="1270"/>
          </a:xfrm>
        </p:grpSpPr>
        <p:pic>
          <p:nvPicPr>
            <p:cNvPr id="233484" name="Picture 15" descr="男天使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3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3485" name="AutoShape 27"/>
            <p:cNvSpPr>
              <a:spLocks noChangeArrowheads="1"/>
            </p:cNvSpPr>
            <p:nvPr/>
          </p:nvSpPr>
          <p:spPr bwMode="auto">
            <a:xfrm>
              <a:off x="0" y="180"/>
              <a:ext cx="2237" cy="1090"/>
            </a:xfrm>
            <a:prstGeom prst="wedgeRoundRectCallout">
              <a:avLst>
                <a:gd name="adj1" fmla="val 55139"/>
                <a:gd name="adj2" fmla="val 413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可以这样想：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16×3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>
                  <a:solidFill>
                    <a:schemeClr val="tx1"/>
                  </a:solidFill>
                </a:rPr>
                <a:t>，</a:t>
              </a:r>
              <a:r>
                <a:rPr lang="en-US" altLang="zh-CN" sz="2000">
                  <a:solidFill>
                    <a:schemeClr val="tx1"/>
                  </a:solidFill>
                </a:rPr>
                <a:t>10×10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100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48×100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4800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所以</a:t>
              </a:r>
              <a:r>
                <a:rPr lang="en-US" altLang="zh-CN" sz="2000">
                  <a:solidFill>
                    <a:schemeClr val="tx1"/>
                  </a:solidFill>
                </a:rPr>
                <a:t>160×30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4800</a:t>
              </a:r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170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3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3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34499" name="组合 4"/>
          <p:cNvGrpSpPr>
            <a:grpSpLocks/>
          </p:cNvGrpSpPr>
          <p:nvPr/>
        </p:nvGrpSpPr>
        <p:grpSpPr bwMode="auto">
          <a:xfrm>
            <a:off x="3708400" y="4833938"/>
            <a:ext cx="2611438" cy="1690687"/>
            <a:chOff x="0" y="0"/>
            <a:chExt cx="2611611" cy="1690687"/>
          </a:xfrm>
        </p:grpSpPr>
        <p:grpSp>
          <p:nvGrpSpPr>
            <p:cNvPr id="234500" name="组合 2"/>
            <p:cNvGrpSpPr>
              <a:grpSpLocks/>
            </p:cNvGrpSpPr>
            <p:nvPr/>
          </p:nvGrpSpPr>
          <p:grpSpPr bwMode="auto">
            <a:xfrm>
              <a:off x="570086" y="0"/>
              <a:ext cx="2041525" cy="1636713"/>
              <a:chOff x="0" y="0"/>
              <a:chExt cx="2041525" cy="1636713"/>
            </a:xfrm>
          </p:grpSpPr>
          <p:sp>
            <p:nvSpPr>
              <p:cNvPr id="234501" name="Rectangle 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041525" cy="16367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zh-CN" altLang="zh-CN" sz="2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234502" name="Line 24"/>
              <p:cNvSpPr>
                <a:spLocks noChangeShapeType="1"/>
              </p:cNvSpPr>
              <p:nvPr/>
            </p:nvSpPr>
            <p:spPr bwMode="auto">
              <a:xfrm>
                <a:off x="203200" y="1090613"/>
                <a:ext cx="1693863" cy="0"/>
              </a:xfrm>
              <a:prstGeom prst="line">
                <a:avLst/>
              </a:pr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4503" name="Line 25"/>
              <p:cNvSpPr>
                <a:spLocks noChangeShapeType="1"/>
              </p:cNvSpPr>
              <p:nvPr/>
            </p:nvSpPr>
            <p:spPr bwMode="auto">
              <a:xfrm>
                <a:off x="1201740" y="134938"/>
                <a:ext cx="0" cy="1401763"/>
              </a:xfrm>
              <a:prstGeom prst="line">
                <a:avLst/>
              </a:prstGeom>
              <a:noFill/>
              <a:ln w="22225" cmpd="sng">
                <a:solidFill>
                  <a:srgbClr val="FF3399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4504" name="Rectangle 23"/>
            <p:cNvSpPr>
              <a:spLocks noChangeArrowheads="1"/>
            </p:cNvSpPr>
            <p:nvPr/>
          </p:nvSpPr>
          <p:spPr bwMode="auto">
            <a:xfrm>
              <a:off x="0" y="19050"/>
              <a:ext cx="2160731" cy="1128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latin typeface="Arial" pitchFamily="34" charset="0"/>
                </a:rPr>
                <a:t>1  6  0    </a:t>
              </a:r>
            </a:p>
            <a:p>
              <a:pPr algn="r" eaLnBrk="1" hangingPunct="1"/>
              <a:r>
                <a:rPr lang="en-US" altLang="zh-CN" sz="2800"/>
                <a:t>×</a:t>
              </a:r>
              <a:r>
                <a:rPr lang="en-US" altLang="zh-CN" sz="2800">
                  <a:latin typeface="Arial" pitchFamily="34" charset="0"/>
                  <a:ea typeface="宋体" pitchFamily="2" charset="-122"/>
                </a:rPr>
                <a:t>   3  0</a:t>
              </a:r>
            </a:p>
          </p:txBody>
        </p:sp>
        <p:sp>
          <p:nvSpPr>
            <p:cNvPr id="234505" name="矩形 25"/>
            <p:cNvSpPr>
              <a:spLocks noChangeArrowheads="1"/>
            </p:cNvSpPr>
            <p:nvPr/>
          </p:nvSpPr>
          <p:spPr bwMode="auto">
            <a:xfrm>
              <a:off x="985903" y="1081087"/>
              <a:ext cx="1582843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latin typeface="Arial" pitchFamily="34" charset="0"/>
                  <a:ea typeface="宋体" pitchFamily="2" charset="-122"/>
                </a:rPr>
                <a:t>4  8  0  0</a:t>
              </a:r>
            </a:p>
          </p:txBody>
        </p:sp>
      </p:grpSp>
      <p:grpSp>
        <p:nvGrpSpPr>
          <p:cNvPr id="234506" name="Group 27"/>
          <p:cNvGrpSpPr>
            <a:grpSpLocks/>
          </p:cNvGrpSpPr>
          <p:nvPr/>
        </p:nvGrpSpPr>
        <p:grpSpPr bwMode="auto">
          <a:xfrm>
            <a:off x="4427538" y="4005263"/>
            <a:ext cx="4110037" cy="1800225"/>
            <a:chOff x="0" y="0"/>
            <a:chExt cx="2589" cy="1134"/>
          </a:xfrm>
        </p:grpSpPr>
        <p:pic>
          <p:nvPicPr>
            <p:cNvPr id="234507" name="Picture 25" descr="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7" y="0"/>
              <a:ext cx="100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4508" name="AutoShape 27"/>
            <p:cNvSpPr>
              <a:spLocks noChangeArrowheads="1"/>
            </p:cNvSpPr>
            <p:nvPr/>
          </p:nvSpPr>
          <p:spPr bwMode="auto">
            <a:xfrm>
              <a:off x="0" y="143"/>
              <a:ext cx="1542" cy="318"/>
            </a:xfrm>
            <a:prstGeom prst="wedgeRoundRectCallout">
              <a:avLst>
                <a:gd name="adj1" fmla="val 58301"/>
                <a:gd name="adj2" fmla="val 32074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我喜欢这样笔算。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sp>
        <p:nvSpPr>
          <p:cNvPr id="234509" name="Rectangle 10"/>
          <p:cNvSpPr>
            <a:spLocks noChangeArrowheads="1"/>
          </p:cNvSpPr>
          <p:nvPr/>
        </p:nvSpPr>
        <p:spPr bwMode="auto">
          <a:xfrm>
            <a:off x="3789363" y="1730375"/>
            <a:ext cx="974725" cy="60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4800</a:t>
            </a:r>
            <a:endParaRPr lang="en-US" altLang="zh-CN" sz="280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34510" name="Group 21"/>
          <p:cNvGrpSpPr>
            <a:grpSpLocks/>
          </p:cNvGrpSpPr>
          <p:nvPr/>
        </p:nvGrpSpPr>
        <p:grpSpPr bwMode="auto">
          <a:xfrm>
            <a:off x="827088" y="2697163"/>
            <a:ext cx="4824412" cy="1798637"/>
            <a:chOff x="0" y="0"/>
            <a:chExt cx="3039" cy="1133"/>
          </a:xfrm>
        </p:grpSpPr>
        <p:sp>
          <p:nvSpPr>
            <p:cNvPr id="234511" name="AutoShape 27"/>
            <p:cNvSpPr>
              <a:spLocks noChangeArrowheads="1"/>
            </p:cNvSpPr>
            <p:nvPr/>
          </p:nvSpPr>
          <p:spPr bwMode="auto">
            <a:xfrm>
              <a:off x="908" y="106"/>
              <a:ext cx="2131" cy="589"/>
            </a:xfrm>
            <a:prstGeom prst="wedgeRoundRectCallout">
              <a:avLst>
                <a:gd name="adj1" fmla="val -58181"/>
                <a:gd name="adj2" fmla="val 3081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先口算出</a:t>
              </a:r>
              <a:r>
                <a:rPr lang="en-US" altLang="zh-CN" sz="2000">
                  <a:solidFill>
                    <a:schemeClr val="tx1"/>
                  </a:solidFill>
                </a:rPr>
                <a:t>16×3</a:t>
              </a:r>
              <a:r>
                <a:rPr lang="zh-CN" altLang="en-US" sz="2000">
                  <a:solidFill>
                    <a:schemeClr val="tx1"/>
                  </a:solidFill>
                </a:rPr>
                <a:t>＝</a:t>
              </a:r>
              <a:r>
                <a:rPr lang="en-US" altLang="zh-CN" sz="2000">
                  <a:solidFill>
                    <a:schemeClr val="tx1"/>
                  </a:solidFill>
                </a:rPr>
                <a:t>48</a:t>
              </a:r>
              <a:r>
                <a:rPr lang="zh-CN" altLang="en-US" sz="2000">
                  <a:solidFill>
                    <a:schemeClr val="tx1"/>
                  </a:solidFill>
                </a:rPr>
                <a:t>，再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在积的末尾添两个</a:t>
              </a:r>
              <a:r>
                <a:rPr lang="en-US" altLang="zh-CN" sz="2000">
                  <a:solidFill>
                    <a:schemeClr val="tx1"/>
                  </a:solidFill>
                </a:rPr>
                <a:t>0</a:t>
              </a:r>
              <a:r>
                <a:rPr lang="zh-CN" altLang="en-US" sz="2000">
                  <a:solidFill>
                    <a:schemeClr val="tx1"/>
                  </a:solidFill>
                </a:rPr>
                <a:t>。</a:t>
              </a:r>
            </a:p>
          </p:txBody>
        </p:sp>
        <p:pic>
          <p:nvPicPr>
            <p:cNvPr id="234512" name="Picture 20" descr="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98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4513" name="Rectangle 9"/>
          <p:cNvSpPr>
            <a:spLocks noChangeArrowheads="1"/>
          </p:cNvSpPr>
          <p:nvPr/>
        </p:nvSpPr>
        <p:spPr bwMode="auto">
          <a:xfrm>
            <a:off x="885825" y="1773238"/>
            <a:ext cx="5759450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160</a:t>
            </a: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30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>
                <a:solidFill>
                  <a:srgbClr val="0000CC"/>
                </a:solidFill>
              </a:rPr>
              <a:t> </a:t>
            </a:r>
            <a:r>
              <a:rPr lang="en-US" altLang="zh-CN">
                <a:solidFill>
                  <a:srgbClr val="FF3399"/>
                </a:solidFill>
              </a:rPr>
              <a:t>______</a:t>
            </a:r>
            <a:endParaRPr lang="en-US" altLang="zh-CN">
              <a:solidFill>
                <a:schemeClr val="tx1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0838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4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9"/>
          <p:cNvSpPr>
            <a:spLocks noChangeArrowheads="1"/>
          </p:cNvSpPr>
          <p:nvPr/>
        </p:nvSpPr>
        <p:spPr bwMode="auto">
          <a:xfrm>
            <a:off x="885825" y="1771650"/>
            <a:ext cx="5759450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2</a:t>
            </a:r>
            <a:r>
              <a:rPr lang="zh-CN" altLang="en-US">
                <a:solidFill>
                  <a:schemeClr val="tx1"/>
                </a:solidFill>
              </a:rPr>
              <a:t>）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106</a:t>
            </a: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30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  <a:r>
              <a:rPr lang="en-US" altLang="zh-CN">
                <a:solidFill>
                  <a:srgbClr val="0000CC"/>
                </a:solidFill>
              </a:rPr>
              <a:t> </a:t>
            </a:r>
            <a:r>
              <a:rPr lang="en-US" altLang="zh-CN">
                <a:solidFill>
                  <a:srgbClr val="FF3399"/>
                </a:solidFill>
              </a:rPr>
              <a:t>______</a:t>
            </a:r>
            <a:endParaRPr lang="en-US" altLang="zh-CN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235523" name="Rectangle 27"/>
          <p:cNvSpPr>
            <a:spLocks noChangeArrowheads="1"/>
          </p:cNvSpPr>
          <p:nvPr/>
        </p:nvSpPr>
        <p:spPr bwMode="auto">
          <a:xfrm>
            <a:off x="3765550" y="1741488"/>
            <a:ext cx="1116013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3180</a:t>
            </a:r>
            <a:endParaRPr lang="en-US" altLang="zh-CN" sz="280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5524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35525" name="组合 3"/>
          <p:cNvGrpSpPr>
            <a:grpSpLocks/>
          </p:cNvGrpSpPr>
          <p:nvPr/>
        </p:nvGrpSpPr>
        <p:grpSpPr bwMode="auto">
          <a:xfrm>
            <a:off x="1839913" y="2636838"/>
            <a:ext cx="2084387" cy="1817687"/>
            <a:chOff x="0" y="0"/>
            <a:chExt cx="2084955" cy="1817937"/>
          </a:xfrm>
        </p:grpSpPr>
        <p:sp>
          <p:nvSpPr>
            <p:cNvPr id="235526" name="Line 36"/>
            <p:cNvSpPr>
              <a:spLocks noChangeShapeType="1"/>
            </p:cNvSpPr>
            <p:nvPr/>
          </p:nvSpPr>
          <p:spPr bwMode="auto">
            <a:xfrm>
              <a:off x="47147" y="1168535"/>
              <a:ext cx="1962149" cy="0"/>
            </a:xfrm>
            <a:prstGeom prst="line">
              <a:avLst/>
            </a:prstGeom>
            <a:noFill/>
            <a:ln w="190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527" name="Rectangle 23"/>
            <p:cNvSpPr>
              <a:spLocks noChangeArrowheads="1"/>
            </p:cNvSpPr>
            <p:nvPr/>
          </p:nvSpPr>
          <p:spPr bwMode="auto">
            <a:xfrm>
              <a:off x="372814" y="0"/>
              <a:ext cx="1704372" cy="611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latin typeface="Arial" pitchFamily="34" charset="0"/>
                </a:rPr>
                <a:t>1  0  6   </a:t>
              </a:r>
            </a:p>
          </p:txBody>
        </p:sp>
        <p:sp>
          <p:nvSpPr>
            <p:cNvPr id="235528" name="矩形 20"/>
            <p:cNvSpPr>
              <a:spLocks noChangeArrowheads="1"/>
            </p:cNvSpPr>
            <p:nvPr/>
          </p:nvSpPr>
          <p:spPr bwMode="auto">
            <a:xfrm>
              <a:off x="249303" y="1208388"/>
              <a:ext cx="1835652" cy="609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latin typeface="Arial" pitchFamily="34" charset="0"/>
                  <a:ea typeface="宋体" pitchFamily="2" charset="-122"/>
                </a:rPr>
                <a:t>3  1  8  0</a:t>
              </a:r>
            </a:p>
          </p:txBody>
        </p:sp>
        <p:sp>
          <p:nvSpPr>
            <p:cNvPr id="235529" name="Line 25"/>
            <p:cNvSpPr>
              <a:spLocks noChangeShapeType="1"/>
            </p:cNvSpPr>
            <p:nvPr/>
          </p:nvSpPr>
          <p:spPr bwMode="auto">
            <a:xfrm>
              <a:off x="1682862" y="42311"/>
              <a:ext cx="26391" cy="1647873"/>
            </a:xfrm>
            <a:prstGeom prst="line">
              <a:avLst/>
            </a:prstGeom>
            <a:noFill/>
            <a:ln w="22225" cmpd="sng">
              <a:solidFill>
                <a:srgbClr val="FF33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zh-CN" altLang="en-US"/>
            </a:p>
          </p:txBody>
        </p:sp>
        <p:sp>
          <p:nvSpPr>
            <p:cNvPr id="235530" name="Rectangle 23"/>
            <p:cNvSpPr>
              <a:spLocks noChangeArrowheads="1"/>
            </p:cNvSpPr>
            <p:nvPr/>
          </p:nvSpPr>
          <p:spPr bwMode="auto">
            <a:xfrm>
              <a:off x="589122" y="554176"/>
              <a:ext cx="1489481" cy="563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latin typeface="Arial" pitchFamily="34" charset="0"/>
                </a:rPr>
                <a:t>3  0   </a:t>
              </a:r>
            </a:p>
          </p:txBody>
        </p:sp>
        <p:sp>
          <p:nvSpPr>
            <p:cNvPr id="235531" name="矩形 2"/>
            <p:cNvSpPr>
              <a:spLocks noChangeArrowheads="1"/>
            </p:cNvSpPr>
            <p:nvPr/>
          </p:nvSpPr>
          <p:spPr bwMode="auto">
            <a:xfrm>
              <a:off x="0" y="566879"/>
              <a:ext cx="544660" cy="608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800">
                  <a:latin typeface="Arial" pitchFamily="34" charset="0"/>
                </a:rPr>
                <a:t>×</a:t>
              </a:r>
              <a:endParaRPr lang="zh-CN" altLang="en-US" sz="2800">
                <a:latin typeface="Arial" pitchFamily="34" charset="0"/>
              </a:endParaRPr>
            </a:p>
          </p:txBody>
        </p:sp>
      </p:grpSp>
      <p:grpSp>
        <p:nvGrpSpPr>
          <p:cNvPr id="235532" name="Group 22"/>
          <p:cNvGrpSpPr>
            <a:grpSpLocks/>
          </p:cNvGrpSpPr>
          <p:nvPr/>
        </p:nvGrpSpPr>
        <p:grpSpPr bwMode="auto">
          <a:xfrm>
            <a:off x="4586288" y="3259138"/>
            <a:ext cx="3786187" cy="1414462"/>
            <a:chOff x="0" y="0"/>
            <a:chExt cx="2385" cy="891"/>
          </a:xfrm>
        </p:grpSpPr>
        <p:pic>
          <p:nvPicPr>
            <p:cNvPr id="235533" name="Picture 15" descr="男天使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34" name="AutoShape 27"/>
            <p:cNvSpPr>
              <a:spLocks noChangeArrowheads="1"/>
            </p:cNvSpPr>
            <p:nvPr/>
          </p:nvSpPr>
          <p:spPr bwMode="auto">
            <a:xfrm>
              <a:off x="0" y="281"/>
              <a:ext cx="1266" cy="364"/>
            </a:xfrm>
            <a:prstGeom prst="wedgeRoundRectCallout">
              <a:avLst>
                <a:gd name="adj1" fmla="val 57630"/>
                <a:gd name="adj2" fmla="val -494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自己试一试</a:t>
              </a: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40135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5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3"/>
          <p:cNvSpPr>
            <a:spLocks noChangeArrowheads="1"/>
          </p:cNvSpPr>
          <p:nvPr/>
        </p:nvSpPr>
        <p:spPr bwMode="auto">
          <a:xfrm>
            <a:off x="1662113" y="1738313"/>
            <a:ext cx="1757362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2  2  0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     </a:t>
            </a:r>
            <a:r>
              <a:rPr lang="en-US" altLang="zh-CN">
                <a:solidFill>
                  <a:schemeClr val="tx1"/>
                </a:solidFill>
              </a:rPr>
              <a:t> 4  0</a:t>
            </a:r>
          </a:p>
        </p:txBody>
      </p:sp>
      <p:sp>
        <p:nvSpPr>
          <p:cNvPr id="236547" name="Line 5"/>
          <p:cNvSpPr>
            <a:spLocks noChangeShapeType="1"/>
          </p:cNvSpPr>
          <p:nvPr/>
        </p:nvSpPr>
        <p:spPr bwMode="auto">
          <a:xfrm>
            <a:off x="1665288" y="2836863"/>
            <a:ext cx="2185987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48" name="Rectangle 7"/>
          <p:cNvSpPr>
            <a:spLocks noChangeArrowheads="1"/>
          </p:cNvSpPr>
          <p:nvPr/>
        </p:nvSpPr>
        <p:spPr bwMode="auto">
          <a:xfrm>
            <a:off x="1908175" y="2832100"/>
            <a:ext cx="113347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8  8</a:t>
            </a:r>
          </a:p>
        </p:txBody>
      </p:sp>
      <p:sp>
        <p:nvSpPr>
          <p:cNvPr id="236549" name="Rectangle 34"/>
          <p:cNvSpPr>
            <a:spLocks noChangeArrowheads="1"/>
          </p:cNvSpPr>
          <p:nvPr/>
        </p:nvSpPr>
        <p:spPr bwMode="auto">
          <a:xfrm>
            <a:off x="3038475" y="2832100"/>
            <a:ext cx="78105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0  0</a:t>
            </a:r>
          </a:p>
        </p:txBody>
      </p:sp>
      <p:sp>
        <p:nvSpPr>
          <p:cNvPr id="236550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36551" name="Rectangle 35"/>
          <p:cNvSpPr>
            <a:spLocks noChangeArrowheads="1"/>
          </p:cNvSpPr>
          <p:nvPr/>
        </p:nvSpPr>
        <p:spPr bwMode="auto">
          <a:xfrm>
            <a:off x="5048250" y="1738313"/>
            <a:ext cx="1757363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1  6  0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     </a:t>
            </a:r>
            <a:r>
              <a:rPr lang="en-US" altLang="zh-CN">
                <a:solidFill>
                  <a:schemeClr val="tx1"/>
                </a:solidFill>
              </a:rPr>
              <a:t> 6  0</a:t>
            </a:r>
          </a:p>
        </p:txBody>
      </p:sp>
      <p:sp>
        <p:nvSpPr>
          <p:cNvPr id="236552" name="Line 5"/>
          <p:cNvSpPr>
            <a:spLocks noChangeShapeType="1"/>
          </p:cNvSpPr>
          <p:nvPr/>
        </p:nvSpPr>
        <p:spPr bwMode="auto">
          <a:xfrm>
            <a:off x="5129213" y="2836863"/>
            <a:ext cx="196215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53" name="Rectangle 37"/>
          <p:cNvSpPr>
            <a:spLocks noChangeArrowheads="1"/>
          </p:cNvSpPr>
          <p:nvPr/>
        </p:nvSpPr>
        <p:spPr bwMode="auto">
          <a:xfrm>
            <a:off x="5364163" y="2832100"/>
            <a:ext cx="1060450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9  6</a:t>
            </a:r>
          </a:p>
        </p:txBody>
      </p:sp>
      <p:sp>
        <p:nvSpPr>
          <p:cNvPr id="236554" name="Rectangle 38"/>
          <p:cNvSpPr>
            <a:spLocks noChangeArrowheads="1"/>
          </p:cNvSpPr>
          <p:nvPr/>
        </p:nvSpPr>
        <p:spPr bwMode="auto">
          <a:xfrm>
            <a:off x="6421438" y="2832100"/>
            <a:ext cx="78105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0  0</a:t>
            </a:r>
          </a:p>
        </p:txBody>
      </p:sp>
      <p:sp>
        <p:nvSpPr>
          <p:cNvPr id="236555" name="Rectangle 39"/>
          <p:cNvSpPr>
            <a:spLocks noChangeArrowheads="1"/>
          </p:cNvSpPr>
          <p:nvPr/>
        </p:nvSpPr>
        <p:spPr bwMode="auto">
          <a:xfrm>
            <a:off x="1662113" y="3709988"/>
            <a:ext cx="20764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   </a:t>
            </a:r>
            <a:r>
              <a:rPr lang="en-US" altLang="zh-CN" sz="2000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3  6  0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  </a:t>
            </a:r>
            <a:r>
              <a:rPr lang="en-US" altLang="zh-CN">
                <a:solidFill>
                  <a:schemeClr val="tx1"/>
                </a:solidFill>
              </a:rPr>
              <a:t>2  5 </a:t>
            </a:r>
          </a:p>
        </p:txBody>
      </p:sp>
      <p:sp>
        <p:nvSpPr>
          <p:cNvPr id="236556" name="Line 40"/>
          <p:cNvSpPr>
            <a:spLocks noChangeShapeType="1"/>
          </p:cNvSpPr>
          <p:nvPr/>
        </p:nvSpPr>
        <p:spPr bwMode="auto">
          <a:xfrm>
            <a:off x="1665288" y="4808538"/>
            <a:ext cx="196215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57" name="Rectangle 41"/>
          <p:cNvSpPr>
            <a:spLocks noChangeArrowheads="1"/>
          </p:cNvSpPr>
          <p:nvPr/>
        </p:nvSpPr>
        <p:spPr bwMode="auto">
          <a:xfrm>
            <a:off x="1547813" y="4803775"/>
            <a:ext cx="1455737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1  8  0</a:t>
            </a:r>
          </a:p>
        </p:txBody>
      </p:sp>
      <p:sp>
        <p:nvSpPr>
          <p:cNvPr id="236558" name="Rectangle 42"/>
          <p:cNvSpPr>
            <a:spLocks noChangeArrowheads="1"/>
          </p:cNvSpPr>
          <p:nvPr/>
        </p:nvSpPr>
        <p:spPr bwMode="auto">
          <a:xfrm>
            <a:off x="3028950" y="5783263"/>
            <a:ext cx="56832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236559" name="Rectangle 47"/>
          <p:cNvSpPr>
            <a:spLocks noChangeArrowheads="1"/>
          </p:cNvSpPr>
          <p:nvPr/>
        </p:nvSpPr>
        <p:spPr bwMode="auto">
          <a:xfrm>
            <a:off x="1547813" y="5265738"/>
            <a:ext cx="1055687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7  2</a:t>
            </a:r>
          </a:p>
        </p:txBody>
      </p:sp>
      <p:sp>
        <p:nvSpPr>
          <p:cNvPr id="236560" name="Rectangle 48"/>
          <p:cNvSpPr>
            <a:spLocks noChangeArrowheads="1"/>
          </p:cNvSpPr>
          <p:nvPr/>
        </p:nvSpPr>
        <p:spPr bwMode="auto">
          <a:xfrm>
            <a:off x="1403350" y="5783263"/>
            <a:ext cx="1600200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9  0  0</a:t>
            </a:r>
          </a:p>
        </p:txBody>
      </p:sp>
      <p:sp>
        <p:nvSpPr>
          <p:cNvPr id="236561" name="Line 49"/>
          <p:cNvSpPr>
            <a:spLocks noChangeShapeType="1"/>
          </p:cNvSpPr>
          <p:nvPr/>
        </p:nvSpPr>
        <p:spPr bwMode="auto">
          <a:xfrm>
            <a:off x="1665288" y="5797550"/>
            <a:ext cx="1962150" cy="0"/>
          </a:xfrm>
          <a:prstGeom prst="line">
            <a:avLst/>
          </a:prstGeom>
          <a:noFill/>
          <a:ln w="1905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62" name="Rectangle 50"/>
          <p:cNvSpPr>
            <a:spLocks noChangeArrowheads="1"/>
          </p:cNvSpPr>
          <p:nvPr/>
        </p:nvSpPr>
        <p:spPr bwMode="auto">
          <a:xfrm>
            <a:off x="5065713" y="3709988"/>
            <a:ext cx="2330450" cy="112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       </a:t>
            </a:r>
            <a:r>
              <a:rPr lang="en-US" altLang="zh-CN" sz="1500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5  </a:t>
            </a:r>
            <a:r>
              <a:rPr lang="en-US" altLang="zh-CN" sz="900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8  0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×  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  </a:t>
            </a:r>
            <a:r>
              <a:rPr lang="en-US" altLang="zh-CN">
                <a:solidFill>
                  <a:schemeClr val="tx1"/>
                </a:solidFill>
              </a:rPr>
              <a:t>1  </a:t>
            </a:r>
            <a:r>
              <a:rPr lang="en-US" altLang="zh-CN" sz="500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2 </a:t>
            </a:r>
          </a:p>
        </p:txBody>
      </p:sp>
      <p:sp>
        <p:nvSpPr>
          <p:cNvPr id="236563" name="Line 51"/>
          <p:cNvSpPr>
            <a:spLocks noChangeShapeType="1"/>
          </p:cNvSpPr>
          <p:nvPr/>
        </p:nvSpPr>
        <p:spPr bwMode="auto">
          <a:xfrm>
            <a:off x="5129213" y="4808538"/>
            <a:ext cx="1962150" cy="0"/>
          </a:xfrm>
          <a:prstGeom prst="line">
            <a:avLst/>
          </a:pr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64" name="Rectangle 52"/>
          <p:cNvSpPr>
            <a:spLocks noChangeArrowheads="1"/>
          </p:cNvSpPr>
          <p:nvPr/>
        </p:nvSpPr>
        <p:spPr bwMode="auto">
          <a:xfrm>
            <a:off x="5129213" y="4803775"/>
            <a:ext cx="1482725" cy="611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1  1  6</a:t>
            </a:r>
          </a:p>
        </p:txBody>
      </p:sp>
      <p:sp>
        <p:nvSpPr>
          <p:cNvPr id="236565" name="Rectangle 53"/>
          <p:cNvSpPr>
            <a:spLocks noChangeArrowheads="1"/>
          </p:cNvSpPr>
          <p:nvPr/>
        </p:nvSpPr>
        <p:spPr bwMode="auto">
          <a:xfrm>
            <a:off x="6610350" y="5783263"/>
            <a:ext cx="568325" cy="52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0</a:t>
            </a:r>
          </a:p>
        </p:txBody>
      </p:sp>
      <p:sp>
        <p:nvSpPr>
          <p:cNvPr id="236566" name="Rectangle 54"/>
          <p:cNvSpPr>
            <a:spLocks noChangeArrowheads="1"/>
          </p:cNvSpPr>
          <p:nvPr/>
        </p:nvSpPr>
        <p:spPr bwMode="auto">
          <a:xfrm>
            <a:off x="5129213" y="5265738"/>
            <a:ext cx="108267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5  8</a:t>
            </a:r>
          </a:p>
        </p:txBody>
      </p:sp>
      <p:sp>
        <p:nvSpPr>
          <p:cNvPr id="236567" name="Rectangle 55"/>
          <p:cNvSpPr>
            <a:spLocks noChangeArrowheads="1"/>
          </p:cNvSpPr>
          <p:nvPr/>
        </p:nvSpPr>
        <p:spPr bwMode="auto">
          <a:xfrm>
            <a:off x="5129213" y="5783263"/>
            <a:ext cx="1489075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r"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6  9  6</a:t>
            </a:r>
          </a:p>
        </p:txBody>
      </p:sp>
      <p:sp>
        <p:nvSpPr>
          <p:cNvPr id="236568" name="Line 56"/>
          <p:cNvSpPr>
            <a:spLocks noChangeShapeType="1"/>
          </p:cNvSpPr>
          <p:nvPr/>
        </p:nvSpPr>
        <p:spPr bwMode="auto">
          <a:xfrm>
            <a:off x="5129213" y="5797550"/>
            <a:ext cx="1962150" cy="0"/>
          </a:xfrm>
          <a:prstGeom prst="line">
            <a:avLst/>
          </a:prstGeom>
          <a:noFill/>
          <a:ln w="19050" cmpd="sng">
            <a:solidFill>
              <a:srgbClr val="00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zh-CN" altLang="en-US"/>
          </a:p>
        </p:txBody>
      </p:sp>
      <p:sp>
        <p:nvSpPr>
          <p:cNvPr id="236569" name="TextBox 1"/>
          <p:cNvSpPr txBox="1">
            <a:spLocks noChangeArrowheads="1"/>
          </p:cNvSpPr>
          <p:nvPr/>
        </p:nvSpPr>
        <p:spPr bwMode="auto">
          <a:xfrm>
            <a:off x="792163" y="1692275"/>
            <a:ext cx="8064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1.</a:t>
            </a:r>
            <a:endParaRPr lang="zh-CN" altLang="en-US" sz="3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5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8" grpId="0" autoUpdateAnimBg="0"/>
      <p:bldP spid="236549" grpId="0" autoUpdateAnimBg="0"/>
      <p:bldP spid="236553" grpId="0" autoUpdateAnimBg="0"/>
      <p:bldP spid="236554" grpId="0" autoUpdateAnimBg="0"/>
      <p:bldP spid="236557" grpId="0" autoUpdateAnimBg="0"/>
      <p:bldP spid="236558" grpId="0" autoUpdateAnimBg="0"/>
      <p:bldP spid="236561" grpId="0" animBg="1"/>
      <p:bldP spid="236564" grpId="0" autoUpdateAnimBg="0"/>
      <p:bldP spid="236565" grpId="0" autoUpdateAnimBg="0"/>
      <p:bldP spid="23656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37571" name="矩形 1"/>
          <p:cNvSpPr>
            <a:spLocks noChangeArrowheads="1"/>
          </p:cNvSpPr>
          <p:nvPr/>
        </p:nvSpPr>
        <p:spPr bwMode="auto">
          <a:xfrm>
            <a:off x="5248275" y="2106613"/>
            <a:ext cx="2492375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240</a:t>
            </a:r>
            <a:r>
              <a:rPr lang="en-US" altLang="zh-CN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22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</a:p>
        </p:txBody>
      </p:sp>
      <p:grpSp>
        <p:nvGrpSpPr>
          <p:cNvPr id="237572" name="组合 4"/>
          <p:cNvGrpSpPr>
            <a:grpSpLocks/>
          </p:cNvGrpSpPr>
          <p:nvPr/>
        </p:nvGrpSpPr>
        <p:grpSpPr bwMode="auto">
          <a:xfrm>
            <a:off x="5227638" y="2997200"/>
            <a:ext cx="2081212" cy="2778125"/>
            <a:chOff x="0" y="0"/>
            <a:chExt cx="2080658" cy="2778954"/>
          </a:xfrm>
        </p:grpSpPr>
        <p:sp>
          <p:nvSpPr>
            <p:cNvPr id="237573" name="矩形 25"/>
            <p:cNvSpPr>
              <a:spLocks noChangeArrowheads="1"/>
            </p:cNvSpPr>
            <p:nvPr/>
          </p:nvSpPr>
          <p:spPr bwMode="auto">
            <a:xfrm>
              <a:off x="23806" y="1592443"/>
              <a:ext cx="1101432" cy="609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r" eaLnBrk="1" hangingPunct="1"/>
              <a:r>
                <a:rPr lang="en-US" altLang="zh-CN" sz="280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4  8</a:t>
              </a:r>
            </a:p>
          </p:txBody>
        </p:sp>
        <p:grpSp>
          <p:nvGrpSpPr>
            <p:cNvPr id="237574" name="组合 2"/>
            <p:cNvGrpSpPr>
              <a:grpSpLocks/>
            </p:cNvGrpSpPr>
            <p:nvPr/>
          </p:nvGrpSpPr>
          <p:grpSpPr bwMode="auto">
            <a:xfrm>
              <a:off x="0" y="0"/>
              <a:ext cx="2080658" cy="2778954"/>
              <a:chOff x="0" y="0"/>
              <a:chExt cx="2080658" cy="2778954"/>
            </a:xfrm>
          </p:grpSpPr>
          <p:grpSp>
            <p:nvGrpSpPr>
              <p:cNvPr id="237575" name="组合 18"/>
              <p:cNvGrpSpPr>
                <a:grpSpLocks/>
              </p:cNvGrpSpPr>
              <p:nvPr/>
            </p:nvGrpSpPr>
            <p:grpSpPr bwMode="auto">
              <a:xfrm>
                <a:off x="0" y="0"/>
                <a:ext cx="2016380" cy="1698623"/>
                <a:chOff x="0" y="0"/>
                <a:chExt cx="2016713" cy="1699046"/>
              </a:xfrm>
            </p:grpSpPr>
            <p:sp>
              <p:nvSpPr>
                <p:cNvPr id="237576" name="Line 36"/>
                <p:cNvSpPr>
                  <a:spLocks noChangeShapeType="1"/>
                </p:cNvSpPr>
                <p:nvPr/>
              </p:nvSpPr>
              <p:spPr bwMode="auto">
                <a:xfrm>
                  <a:off x="54564" y="1116209"/>
                  <a:ext cx="1962149" cy="0"/>
                </a:xfrm>
                <a:prstGeom prst="line">
                  <a:avLst/>
                </a:pr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7577" name="Rectangle 23"/>
                <p:cNvSpPr>
                  <a:spLocks noChangeArrowheads="1"/>
                </p:cNvSpPr>
                <p:nvPr/>
              </p:nvSpPr>
              <p:spPr bwMode="auto">
                <a:xfrm>
                  <a:off x="384136" y="0"/>
                  <a:ext cx="1490512" cy="5638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2800">
                      <a:latin typeface="Arial" pitchFamily="34" charset="0"/>
                    </a:rPr>
                    <a:t>2  4  0   </a:t>
                  </a:r>
                </a:p>
              </p:txBody>
            </p:sp>
            <p:sp>
              <p:nvSpPr>
                <p:cNvPr id="237578" name="矩形 21"/>
                <p:cNvSpPr>
                  <a:spLocks noChangeArrowheads="1"/>
                </p:cNvSpPr>
                <p:nvPr/>
              </p:nvSpPr>
              <p:spPr bwMode="auto">
                <a:xfrm>
                  <a:off x="493663" y="1089364"/>
                  <a:ext cx="1019073" cy="6096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2800">
                      <a:solidFill>
                        <a:srgbClr val="0000FF"/>
                      </a:solidFill>
                      <a:latin typeface="Arial" pitchFamily="34" charset="0"/>
                      <a:ea typeface="宋体" pitchFamily="2" charset="-122"/>
                    </a:rPr>
                    <a:t>4  8</a:t>
                  </a:r>
                </a:p>
              </p:txBody>
            </p:sp>
            <p:sp>
              <p:nvSpPr>
                <p:cNvPr id="237579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506649"/>
                  <a:ext cx="1488925" cy="56382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2800">
                      <a:latin typeface="Arial" pitchFamily="34" charset="0"/>
                    </a:rPr>
                    <a:t>2  2   </a:t>
                  </a:r>
                </a:p>
              </p:txBody>
            </p:sp>
            <p:sp>
              <p:nvSpPr>
                <p:cNvPr id="237580" name="矩形 24"/>
                <p:cNvSpPr>
                  <a:spLocks noChangeArrowheads="1"/>
                </p:cNvSpPr>
                <p:nvPr/>
              </p:nvSpPr>
              <p:spPr bwMode="auto">
                <a:xfrm>
                  <a:off x="69843" y="538414"/>
                  <a:ext cx="544457" cy="60829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eaLnBrk="1" hangingPunct="1"/>
                  <a:r>
                    <a:rPr lang="en-US" altLang="zh-CN" sz="2800">
                      <a:latin typeface="Arial" pitchFamily="34" charset="0"/>
                    </a:rPr>
                    <a:t>×</a:t>
                  </a:r>
                  <a:endParaRPr lang="zh-CN" altLang="en-US" sz="2800">
                    <a:latin typeface="Arial" pitchFamily="34" charset="0"/>
                  </a:endParaRPr>
                </a:p>
              </p:txBody>
            </p:sp>
          </p:grpSp>
          <p:sp>
            <p:nvSpPr>
              <p:cNvPr id="237581" name="Line 36"/>
              <p:cNvSpPr>
                <a:spLocks noChangeShapeType="1"/>
              </p:cNvSpPr>
              <p:nvPr/>
            </p:nvSpPr>
            <p:spPr bwMode="auto">
              <a:xfrm>
                <a:off x="54556" y="2159724"/>
                <a:ext cx="1961824" cy="0"/>
              </a:xfrm>
              <a:prstGeom prst="line">
                <a:avLst/>
              </a:prstGeom>
              <a:noFill/>
              <a:ln w="19050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37582" name="Rectangle 23"/>
              <p:cNvSpPr>
                <a:spLocks noChangeArrowheads="1"/>
              </p:cNvSpPr>
              <p:nvPr/>
            </p:nvSpPr>
            <p:spPr bwMode="auto">
              <a:xfrm>
                <a:off x="4761" y="2167242"/>
                <a:ext cx="1490266" cy="6117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9pPr>
              </a:lstStyle>
              <a:p>
                <a:pPr algn="r" eaLnBrk="1" hangingPunct="1"/>
                <a:r>
                  <a:rPr lang="en-US" altLang="zh-CN" sz="2800">
                    <a:solidFill>
                      <a:srgbClr val="0000FF"/>
                    </a:solidFill>
                    <a:latin typeface="Arial" pitchFamily="34" charset="0"/>
                  </a:rPr>
                  <a:t>5  2 </a:t>
                </a:r>
                <a:r>
                  <a:rPr lang="en-US" altLang="zh-CN" sz="2200">
                    <a:solidFill>
                      <a:srgbClr val="0000FF"/>
                    </a:solidFill>
                    <a:latin typeface="Arial" pitchFamily="34" charset="0"/>
                  </a:rPr>
                  <a:t> </a:t>
                </a:r>
                <a:r>
                  <a:rPr lang="en-US" altLang="zh-CN" sz="2800">
                    <a:solidFill>
                      <a:srgbClr val="0000FF"/>
                    </a:solidFill>
                    <a:latin typeface="Arial" pitchFamily="34" charset="0"/>
                  </a:rPr>
                  <a:t>8   </a:t>
                </a:r>
              </a:p>
            </p:txBody>
          </p:sp>
          <p:sp>
            <p:nvSpPr>
              <p:cNvPr id="237583" name="Rectangle 53"/>
              <p:cNvSpPr>
                <a:spLocks noChangeArrowheads="1"/>
              </p:cNvSpPr>
              <p:nvPr/>
            </p:nvSpPr>
            <p:spPr bwMode="auto">
              <a:xfrm>
                <a:off x="1512484" y="2167242"/>
                <a:ext cx="568174" cy="5255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9pPr>
              </a:lstStyle>
              <a:p>
                <a:pPr eaLnBrk="1" hangingPunct="1"/>
                <a:r>
                  <a:rPr lang="en-US" altLang="zh-CN" sz="2800">
                    <a:solidFill>
                      <a:srgbClr val="0000FF"/>
                    </a:solidFill>
                    <a:latin typeface="Arial" pitchFamily="34" charset="0"/>
                  </a:rPr>
                  <a:t>0</a:t>
                </a:r>
              </a:p>
            </p:txBody>
          </p:sp>
        </p:grpSp>
      </p:grpSp>
      <p:sp>
        <p:nvSpPr>
          <p:cNvPr id="237584" name="Rectangle 27"/>
          <p:cNvSpPr>
            <a:spLocks noChangeArrowheads="1"/>
          </p:cNvSpPr>
          <p:nvPr/>
        </p:nvSpPr>
        <p:spPr bwMode="auto">
          <a:xfrm>
            <a:off x="6958013" y="2106613"/>
            <a:ext cx="1285875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5280</a:t>
            </a:r>
            <a:endParaRPr lang="en-US" altLang="zh-CN" sz="280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237585" name="TextBox 22"/>
          <p:cNvSpPr txBox="1">
            <a:spLocks noChangeArrowheads="1"/>
          </p:cNvSpPr>
          <p:nvPr/>
        </p:nvSpPr>
        <p:spPr bwMode="auto">
          <a:xfrm>
            <a:off x="792163" y="1692275"/>
            <a:ext cx="7826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2.</a:t>
            </a:r>
            <a:endParaRPr lang="zh-CN" altLang="en-US" sz="3000">
              <a:solidFill>
                <a:schemeClr val="tx1"/>
              </a:solidFill>
            </a:endParaRPr>
          </a:p>
        </p:txBody>
      </p:sp>
      <p:pic>
        <p:nvPicPr>
          <p:cNvPr id="237586" name="Picture 22" descr="5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50" y="2492375"/>
            <a:ext cx="382905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66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571" grpId="0" autoUpdateAnimBg="0"/>
      <p:bldP spid="23758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 txBox="1">
            <a:spLocks noChangeArrowheads="1"/>
          </p:cNvSpPr>
          <p:nvPr/>
        </p:nvSpPr>
        <p:spPr bwMode="auto">
          <a:xfrm>
            <a:off x="457200" y="4762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38595" name="矩形 11"/>
          <p:cNvSpPr>
            <a:spLocks noChangeArrowheads="1"/>
          </p:cNvSpPr>
          <p:nvPr/>
        </p:nvSpPr>
        <p:spPr bwMode="auto">
          <a:xfrm>
            <a:off x="5248275" y="2100263"/>
            <a:ext cx="1890713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305</a:t>
            </a:r>
            <a:r>
              <a:rPr lang="en-US" altLang="zh-CN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>
                <a:solidFill>
                  <a:schemeClr val="tx1"/>
                </a:solidFill>
                <a:ea typeface="宋体" pitchFamily="2" charset="-122"/>
              </a:rPr>
              <a:t>50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＝</a:t>
            </a:r>
          </a:p>
        </p:txBody>
      </p:sp>
      <p:grpSp>
        <p:nvGrpSpPr>
          <p:cNvPr id="238596" name="组合 12"/>
          <p:cNvGrpSpPr>
            <a:grpSpLocks/>
          </p:cNvGrpSpPr>
          <p:nvPr/>
        </p:nvGrpSpPr>
        <p:grpSpPr bwMode="auto">
          <a:xfrm>
            <a:off x="5064125" y="2882900"/>
            <a:ext cx="2252663" cy="1841500"/>
            <a:chOff x="0" y="0"/>
            <a:chExt cx="2253725" cy="1841827"/>
          </a:xfrm>
        </p:grpSpPr>
        <p:sp>
          <p:nvSpPr>
            <p:cNvPr id="238597" name="矩形 13"/>
            <p:cNvSpPr>
              <a:spLocks noChangeArrowheads="1"/>
            </p:cNvSpPr>
            <p:nvPr/>
          </p:nvSpPr>
          <p:spPr bwMode="auto">
            <a:xfrm>
              <a:off x="100059" y="1232516"/>
              <a:ext cx="927991" cy="609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eaLnBrk="1" hangingPunct="1"/>
              <a:r>
                <a:rPr lang="en-US" altLang="zh-CN" sz="2800">
                  <a:solidFill>
                    <a:srgbClr val="0000FF"/>
                  </a:solidFill>
                  <a:latin typeface="Arial" pitchFamily="34" charset="0"/>
                  <a:ea typeface="宋体" pitchFamily="2" charset="-122"/>
                </a:rPr>
                <a:t>1  5</a:t>
              </a:r>
            </a:p>
          </p:txBody>
        </p:sp>
        <p:grpSp>
          <p:nvGrpSpPr>
            <p:cNvPr id="238598" name="组合 14"/>
            <p:cNvGrpSpPr>
              <a:grpSpLocks/>
            </p:cNvGrpSpPr>
            <p:nvPr/>
          </p:nvGrpSpPr>
          <p:grpSpPr bwMode="auto">
            <a:xfrm>
              <a:off x="0" y="0"/>
              <a:ext cx="2253725" cy="1841827"/>
              <a:chOff x="0" y="0"/>
              <a:chExt cx="2253725" cy="1841827"/>
            </a:xfrm>
          </p:grpSpPr>
          <p:grpSp>
            <p:nvGrpSpPr>
              <p:cNvPr id="238599" name="组合 15"/>
              <p:cNvGrpSpPr>
                <a:grpSpLocks/>
              </p:cNvGrpSpPr>
              <p:nvPr/>
            </p:nvGrpSpPr>
            <p:grpSpPr bwMode="auto">
              <a:xfrm>
                <a:off x="0" y="0"/>
                <a:ext cx="2056782" cy="1841827"/>
                <a:chOff x="0" y="0"/>
                <a:chExt cx="2057123" cy="1842285"/>
              </a:xfrm>
            </p:grpSpPr>
            <p:sp>
              <p:nvSpPr>
                <p:cNvPr id="238600" name="Line 36"/>
                <p:cNvSpPr>
                  <a:spLocks noChangeShapeType="1"/>
                </p:cNvSpPr>
                <p:nvPr/>
              </p:nvSpPr>
              <p:spPr bwMode="auto">
                <a:xfrm>
                  <a:off x="47147" y="1216171"/>
                  <a:ext cx="1962149" cy="0"/>
                </a:xfrm>
                <a:prstGeom prst="line">
                  <a:avLst/>
                </a:pr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8601" name="Rectangle 23"/>
                <p:cNvSpPr>
                  <a:spLocks noChangeArrowheads="1"/>
                </p:cNvSpPr>
                <p:nvPr/>
              </p:nvSpPr>
              <p:spPr bwMode="auto">
                <a:xfrm>
                  <a:off x="181090" y="0"/>
                  <a:ext cx="1490024" cy="56362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2800">
                      <a:latin typeface="Arial" pitchFamily="34" charset="0"/>
                    </a:rPr>
                    <a:t>3  0  5   </a:t>
                  </a:r>
                </a:p>
              </p:txBody>
            </p:sp>
            <p:sp>
              <p:nvSpPr>
                <p:cNvPr id="238602" name="矩形 21"/>
                <p:cNvSpPr>
                  <a:spLocks noChangeArrowheads="1"/>
                </p:cNvSpPr>
                <p:nvPr/>
              </p:nvSpPr>
              <p:spPr bwMode="auto">
                <a:xfrm>
                  <a:off x="865739" y="1232823"/>
                  <a:ext cx="875493" cy="6094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eaLnBrk="1" hangingPunct="1"/>
                  <a:r>
                    <a:rPr lang="en-US" altLang="zh-CN" sz="2800">
                      <a:solidFill>
                        <a:srgbClr val="0000FF"/>
                      </a:solidFill>
                      <a:latin typeface="Arial" pitchFamily="34" charset="0"/>
                      <a:ea typeface="宋体" pitchFamily="2" charset="-122"/>
                    </a:rPr>
                    <a:t>2  </a:t>
                  </a:r>
                  <a:r>
                    <a:rPr lang="en-US" altLang="zh-CN" sz="600">
                      <a:solidFill>
                        <a:srgbClr val="0000FF"/>
                      </a:solidFill>
                      <a:latin typeface="Arial" pitchFamily="34" charset="0"/>
                      <a:ea typeface="宋体" pitchFamily="2" charset="-122"/>
                    </a:rPr>
                    <a:t> </a:t>
                  </a:r>
                  <a:r>
                    <a:rPr lang="en-US" altLang="zh-CN" sz="2800">
                      <a:solidFill>
                        <a:srgbClr val="0000FF"/>
                      </a:solidFill>
                      <a:latin typeface="Arial" pitchFamily="34" charset="0"/>
                      <a:ea typeface="宋体" pitchFamily="2" charset="-122"/>
                    </a:rPr>
                    <a:t>5</a:t>
                  </a:r>
                </a:p>
              </p:txBody>
            </p:sp>
            <p:sp>
              <p:nvSpPr>
                <p:cNvPr id="238603" name="Rectangle 23"/>
                <p:cNvSpPr>
                  <a:spLocks noChangeArrowheads="1"/>
                </p:cNvSpPr>
                <p:nvPr/>
              </p:nvSpPr>
              <p:spPr bwMode="auto">
                <a:xfrm>
                  <a:off x="568687" y="596963"/>
                  <a:ext cx="1488436" cy="56362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algn="r" eaLnBrk="1" hangingPunct="1"/>
                  <a:r>
                    <a:rPr lang="en-US" altLang="zh-CN" sz="2800">
                      <a:latin typeface="Arial" pitchFamily="34" charset="0"/>
                    </a:rPr>
                    <a:t>5  0      </a:t>
                  </a:r>
                </a:p>
              </p:txBody>
            </p:sp>
            <p:sp>
              <p:nvSpPr>
                <p:cNvPr id="238604" name="矩形 23"/>
                <p:cNvSpPr>
                  <a:spLocks noChangeArrowheads="1"/>
                </p:cNvSpPr>
                <p:nvPr/>
              </p:nvSpPr>
              <p:spPr bwMode="auto">
                <a:xfrm>
                  <a:off x="0" y="566798"/>
                  <a:ext cx="544860" cy="60807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1pPr>
                  <a:lvl2pPr marL="742950" indent="-28575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2pPr>
                  <a:lvl3pPr marL="11430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3pPr>
                  <a:lvl4pPr marL="16002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4pPr>
                  <a:lvl5pPr marL="2057400" indent="-228600" eaLnBrk="0" hangingPunct="0"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5pPr>
                  <a:lvl6pPr marL="25146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6pPr>
                  <a:lvl7pPr marL="29718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7pPr>
                  <a:lvl8pPr marL="34290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8pPr>
                  <a:lvl9pPr marL="3886200" indent="-228600" eaLnBrk="0" fontAlgn="base" hangingPunct="0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 sz="2000" b="1">
                      <a:solidFill>
                        <a:schemeClr val="tx1"/>
                      </a:solidFill>
                      <a:latin typeface="楷体_GB2312" pitchFamily="1" charset="-122"/>
                      <a:ea typeface="楷体_GB2312" pitchFamily="1" charset="-122"/>
                    </a:defRPr>
                  </a:lvl9pPr>
                </a:lstStyle>
                <a:p>
                  <a:pPr eaLnBrk="1" hangingPunct="1"/>
                  <a:r>
                    <a:rPr lang="en-US" altLang="zh-CN" sz="2800">
                      <a:latin typeface="Arial" pitchFamily="34" charset="0"/>
                    </a:rPr>
                    <a:t>×</a:t>
                  </a:r>
                  <a:endParaRPr lang="zh-CN" altLang="en-US" sz="2800">
                    <a:latin typeface="Arial" pitchFamily="34" charset="0"/>
                  </a:endParaRPr>
                </a:p>
              </p:txBody>
            </p:sp>
          </p:grpSp>
          <p:sp>
            <p:nvSpPr>
              <p:cNvPr id="238605" name="Rectangle 53"/>
              <p:cNvSpPr>
                <a:spLocks noChangeArrowheads="1"/>
              </p:cNvSpPr>
              <p:nvPr/>
            </p:nvSpPr>
            <p:spPr bwMode="auto">
              <a:xfrm>
                <a:off x="1685132" y="1222993"/>
                <a:ext cx="568593" cy="5269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5pPr>
                <a:lvl6pPr marL="25146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6pPr>
                <a:lvl7pPr marL="29718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7pPr>
                <a:lvl8pPr marL="34290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8pPr>
                <a:lvl9pPr marL="3886200" indent="-228600" eaLnBrk="0" fontAlgn="base" hangingPunct="0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000" b="1">
                    <a:solidFill>
                      <a:schemeClr val="tx1"/>
                    </a:solidFill>
                    <a:latin typeface="楷体_GB2312" pitchFamily="1" charset="-122"/>
                    <a:ea typeface="楷体_GB2312" pitchFamily="1" charset="-122"/>
                  </a:defRPr>
                </a:lvl9pPr>
              </a:lstStyle>
              <a:p>
                <a:pPr eaLnBrk="1" hangingPunct="1"/>
                <a:r>
                  <a:rPr lang="en-US" altLang="zh-CN" sz="2800">
                    <a:solidFill>
                      <a:srgbClr val="0000FF"/>
                    </a:solidFill>
                    <a:latin typeface="Arial" pitchFamily="34" charset="0"/>
                  </a:rPr>
                  <a:t>0</a:t>
                </a:r>
              </a:p>
            </p:txBody>
          </p:sp>
        </p:grpSp>
      </p:grpSp>
      <p:sp>
        <p:nvSpPr>
          <p:cNvPr id="238606" name="Rectangle 27"/>
          <p:cNvSpPr>
            <a:spLocks noChangeArrowheads="1"/>
          </p:cNvSpPr>
          <p:nvPr/>
        </p:nvSpPr>
        <p:spPr bwMode="auto">
          <a:xfrm>
            <a:off x="6948488" y="2100263"/>
            <a:ext cx="138747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Arial" pitchFamily="34" charset="0"/>
              </a:rPr>
              <a:t>15250</a:t>
            </a:r>
            <a:endParaRPr lang="en-US" altLang="zh-CN" sz="2800">
              <a:solidFill>
                <a:srgbClr val="0000FF"/>
              </a:solidFill>
              <a:latin typeface="Arial" pitchFamily="34" charset="0"/>
              <a:ea typeface="宋体" pitchFamily="2" charset="-122"/>
            </a:endParaRPr>
          </a:p>
        </p:txBody>
      </p:sp>
      <p:grpSp>
        <p:nvGrpSpPr>
          <p:cNvPr id="238607" name="Group 22"/>
          <p:cNvGrpSpPr>
            <a:grpSpLocks noChangeAspect="1"/>
          </p:cNvGrpSpPr>
          <p:nvPr/>
        </p:nvGrpSpPr>
        <p:grpSpPr bwMode="auto">
          <a:xfrm>
            <a:off x="681038" y="2490788"/>
            <a:ext cx="3778250" cy="2517775"/>
            <a:chOff x="0" y="0"/>
            <a:chExt cx="2380" cy="1586"/>
          </a:xfrm>
        </p:grpSpPr>
        <p:pic>
          <p:nvPicPr>
            <p:cNvPr id="238608" name="Picture 20" descr="57-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85" cy="1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8609" name="Picture 21" descr="57-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15" y="598"/>
              <a:ext cx="1065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8610" name="TextBox 25"/>
          <p:cNvSpPr txBox="1">
            <a:spLocks noChangeArrowheads="1"/>
          </p:cNvSpPr>
          <p:nvPr/>
        </p:nvSpPr>
        <p:spPr bwMode="auto">
          <a:xfrm>
            <a:off x="792163" y="1692275"/>
            <a:ext cx="782637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3.</a:t>
            </a:r>
            <a:endParaRPr lang="zh-CN" altLang="en-US" sz="3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2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autoUpdateAnimBg="0"/>
      <p:bldP spid="238606" grpId="0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1501</Words>
  <Application>Microsoft Office PowerPoint</Application>
  <PresentationFormat>全屏显示(4:3)</PresentationFormat>
  <Paragraphs>321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xb21cn</cp:lastModifiedBy>
  <cp:revision>2</cp:revision>
  <dcterms:created xsi:type="dcterms:W3CDTF">2009-01-02T08:41:59Z</dcterms:created>
  <dcterms:modified xsi:type="dcterms:W3CDTF">2009-01-02T08:42:57Z</dcterms:modified>
</cp:coreProperties>
</file>